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00" r:id="rId2"/>
    <p:sldId id="401" r:id="rId3"/>
    <p:sldId id="257" r:id="rId4"/>
    <p:sldId id="258" r:id="rId5"/>
    <p:sldId id="320" r:id="rId6"/>
    <p:sldId id="259" r:id="rId7"/>
    <p:sldId id="260" r:id="rId8"/>
    <p:sldId id="304" r:id="rId9"/>
    <p:sldId id="305" r:id="rId10"/>
    <p:sldId id="306" r:id="rId11"/>
    <p:sldId id="307" r:id="rId12"/>
    <p:sldId id="261" r:id="rId13"/>
    <p:sldId id="308" r:id="rId14"/>
    <p:sldId id="262" r:id="rId15"/>
    <p:sldId id="263" r:id="rId16"/>
    <p:sldId id="264" r:id="rId17"/>
    <p:sldId id="265" r:id="rId18"/>
    <p:sldId id="266" r:id="rId19"/>
    <p:sldId id="267" r:id="rId20"/>
    <p:sldId id="268" r:id="rId21"/>
    <p:sldId id="309" r:id="rId22"/>
    <p:sldId id="269" r:id="rId23"/>
    <p:sldId id="270" r:id="rId24"/>
    <p:sldId id="271" r:id="rId25"/>
    <p:sldId id="272" r:id="rId26"/>
    <p:sldId id="273" r:id="rId27"/>
    <p:sldId id="291" r:id="rId28"/>
    <p:sldId id="311" r:id="rId29"/>
    <p:sldId id="312" r:id="rId30"/>
    <p:sldId id="274" r:id="rId31"/>
    <p:sldId id="275" r:id="rId32"/>
    <p:sldId id="313" r:id="rId33"/>
    <p:sldId id="314" r:id="rId34"/>
    <p:sldId id="315" r:id="rId35"/>
    <p:sldId id="402" r:id="rId36"/>
    <p:sldId id="403" r:id="rId37"/>
    <p:sldId id="321"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0CC4E-656A-A2A0-09D1-D2608CB4A0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C5807E9-641E-D082-4375-C3A76F1811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DABC701-3884-72E6-9C2E-5D296B986D55}"/>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57447060-2677-C98E-D6E4-04442FC2F0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A8D665A-701D-380F-CADB-6508AB8FE6BB}"/>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4200058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5507-7D71-83B3-5ACA-DA342408658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93C3A66-1D12-406F-CEC7-083FEDFC36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CD288A6-04DE-905C-BBA9-777741120B32}"/>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20F3F263-4234-FA8C-244F-CD9F66D7A4E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073871-2484-1CCC-FC06-DD584C1C3745}"/>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279858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4C0302-6535-5808-7495-16D9409556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D50F40F-5743-811E-2E94-3D60B97616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344AE24-C25C-71F2-A996-37C1421E4A19}"/>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0D4B84B6-7B0B-89B6-47E0-8FA57018A6A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8A70B5-3578-B03E-A0AF-DF46300AC721}"/>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2120491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8FED6-1001-93CB-8CB5-7D128DD3CAE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94941EE-8F2C-D4FB-24B8-8B6A47DB1D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9F553DD-9D1E-C3C5-323A-4674EE761007}"/>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EC097A50-CBFE-2FC9-3337-CD1219A897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1B5DA4-3DDA-BF49-81EE-36610F4F4C0E}"/>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2659034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267CA-7C0A-03D6-64DE-F88283B35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F21A577-08BC-B8C1-7ADD-C5E3849608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507974-784C-5A71-C3CB-F37E827A1336}"/>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BD91FA63-99D9-40C7-E493-D4EB3551709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3D9889-39E1-7A98-BF7F-AE041A2F4710}"/>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370073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CA532-E273-2BD0-92B5-745BAFCCFC6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2124A6C-5A20-E3C4-3BE0-8716E3D019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934DD09-BD08-C698-84FB-F584CD301E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6415EE5-4222-310A-8967-5419B079A978}"/>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6" name="Footer Placeholder 5">
            <a:extLst>
              <a:ext uri="{FF2B5EF4-FFF2-40B4-BE49-F238E27FC236}">
                <a16:creationId xmlns:a16="http://schemas.microsoft.com/office/drawing/2014/main" id="{12D854CE-DE3D-8D4C-82A8-C46DE27E74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6C6BBB3-602D-6316-DC63-BC4E801F34A2}"/>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111203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461D-81C4-C01D-BEAD-496BB1C08C5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A2E1311-B1FD-DA16-E274-BD35AFD26D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222F51-BD91-2501-FC26-41658F7B79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C24BD52-9D9A-78D6-F22D-9C3A2C473C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2214D7-9009-CBA0-7FE6-829749C83F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927CF58-88E3-CA1F-2DB6-5F6D711A0735}"/>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8" name="Footer Placeholder 7">
            <a:extLst>
              <a:ext uri="{FF2B5EF4-FFF2-40B4-BE49-F238E27FC236}">
                <a16:creationId xmlns:a16="http://schemas.microsoft.com/office/drawing/2014/main" id="{CF0ADB35-2922-EFFB-3149-7C113BD2EDF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E333007-0557-5980-2E43-94BFBAD95D9D}"/>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627134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B8ED-15D5-F2D9-F1D8-FACCD33FD9A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CC04C23-B686-F8A5-1508-5DD285ECDA8D}"/>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4" name="Footer Placeholder 3">
            <a:extLst>
              <a:ext uri="{FF2B5EF4-FFF2-40B4-BE49-F238E27FC236}">
                <a16:creationId xmlns:a16="http://schemas.microsoft.com/office/drawing/2014/main" id="{674A4F7A-C5E5-6EE5-BFB6-EF5E956CFE7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B7EBB57-E8D3-6FBE-8292-B1604926B7C2}"/>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2744159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33969F-14AF-630F-8BDC-20E4F60E255C}"/>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3" name="Footer Placeholder 2">
            <a:extLst>
              <a:ext uri="{FF2B5EF4-FFF2-40B4-BE49-F238E27FC236}">
                <a16:creationId xmlns:a16="http://schemas.microsoft.com/office/drawing/2014/main" id="{55DBE814-78EE-E5AF-9D31-D62443D1923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B532185-7EF2-3735-F63E-62E9D84A100F}"/>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2634294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EBCE7-A77A-CFA9-3C4F-EC1C538224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D14BBD2-0069-E94F-44DC-2509770C09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A698ADD-E3CE-E1E9-2EC7-162CAC0ED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76CAA4-C773-6EEA-11F6-D9DB802960E9}"/>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6" name="Footer Placeholder 5">
            <a:extLst>
              <a:ext uri="{FF2B5EF4-FFF2-40B4-BE49-F238E27FC236}">
                <a16:creationId xmlns:a16="http://schemas.microsoft.com/office/drawing/2014/main" id="{FE6D8CD7-7ED1-5D4B-101C-0BB21366D0E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528B6BF-9D8E-4BE7-76CD-D381823E8452}"/>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62832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84D6-70D4-3A89-9FB4-C06F8E60F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950CBF6-963A-1E9B-7FCC-556B9CADD2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8D931F1-9988-ED46-491B-C03EEE8D5A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51B14D-B45E-E874-25D7-B663AE088F2B}"/>
              </a:ext>
            </a:extLst>
          </p:cNvPr>
          <p:cNvSpPr>
            <a:spLocks noGrp="1"/>
          </p:cNvSpPr>
          <p:nvPr>
            <p:ph type="dt" sz="half" idx="10"/>
          </p:nvPr>
        </p:nvSpPr>
        <p:spPr/>
        <p:txBody>
          <a:bodyPr/>
          <a:lstStyle/>
          <a:p>
            <a:fld id="{46A98A1A-7BD9-4C4B-84BA-10E0C29A3AB2}" type="datetimeFigureOut">
              <a:rPr lang="en-IN" smtClean="0"/>
              <a:t>17-04-2023</a:t>
            </a:fld>
            <a:endParaRPr lang="en-IN"/>
          </a:p>
        </p:txBody>
      </p:sp>
      <p:sp>
        <p:nvSpPr>
          <p:cNvPr id="6" name="Footer Placeholder 5">
            <a:extLst>
              <a:ext uri="{FF2B5EF4-FFF2-40B4-BE49-F238E27FC236}">
                <a16:creationId xmlns:a16="http://schemas.microsoft.com/office/drawing/2014/main" id="{8A394271-3218-BB52-091F-1D59930EF2C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29514DD-2F63-8DC1-246D-D0AC64FE6485}"/>
              </a:ext>
            </a:extLst>
          </p:cNvPr>
          <p:cNvSpPr>
            <a:spLocks noGrp="1"/>
          </p:cNvSpPr>
          <p:nvPr>
            <p:ph type="sldNum" sz="quarter" idx="12"/>
          </p:nvPr>
        </p:nvSpPr>
        <p:spPr/>
        <p:txBody>
          <a:bodyPr/>
          <a:lstStyle/>
          <a:p>
            <a:fld id="{362365DE-5E11-405E-80E9-7273591DBCF0}" type="slidenum">
              <a:rPr lang="en-IN" smtClean="0"/>
              <a:t>‹#›</a:t>
            </a:fld>
            <a:endParaRPr lang="en-IN"/>
          </a:p>
        </p:txBody>
      </p:sp>
    </p:spTree>
    <p:extLst>
      <p:ext uri="{BB962C8B-B14F-4D97-AF65-F5344CB8AC3E}">
        <p14:creationId xmlns:p14="http://schemas.microsoft.com/office/powerpoint/2010/main" val="4126115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223792-001A-ACCC-32ED-B64BC1CCE9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07FA4B5-3B1C-19A7-7DBC-AAE7E1132A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E2F05F9-43D2-43A0-B9F1-9F44FF7E1D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98A1A-7BD9-4C4B-84BA-10E0C29A3AB2}" type="datetimeFigureOut">
              <a:rPr lang="en-IN" smtClean="0"/>
              <a:t>17-04-2023</a:t>
            </a:fld>
            <a:endParaRPr lang="en-IN"/>
          </a:p>
        </p:txBody>
      </p:sp>
      <p:sp>
        <p:nvSpPr>
          <p:cNvPr id="5" name="Footer Placeholder 4">
            <a:extLst>
              <a:ext uri="{FF2B5EF4-FFF2-40B4-BE49-F238E27FC236}">
                <a16:creationId xmlns:a16="http://schemas.microsoft.com/office/drawing/2014/main" id="{BF4ACF18-7813-BCBE-B931-B08B1523DA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41675A4-5F25-8BC4-1FA7-2E72745FCD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365DE-5E11-405E-80E9-7273591DBCF0}" type="slidenum">
              <a:rPr lang="en-IN" smtClean="0"/>
              <a:t>‹#›</a:t>
            </a:fld>
            <a:endParaRPr lang="en-IN"/>
          </a:p>
        </p:txBody>
      </p:sp>
    </p:spTree>
    <p:extLst>
      <p:ext uri="{BB962C8B-B14F-4D97-AF65-F5344CB8AC3E}">
        <p14:creationId xmlns:p14="http://schemas.microsoft.com/office/powerpoint/2010/main" val="1486963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2">
            <a:extLst>
              <a:ext uri="{FF2B5EF4-FFF2-40B4-BE49-F238E27FC236}">
                <a16:creationId xmlns:a16="http://schemas.microsoft.com/office/drawing/2014/main" id="{7EB2936A-A7E4-6D59-1837-F445914C9598}"/>
              </a:ext>
            </a:extLst>
          </p:cNvPr>
          <p:cNvSpPr>
            <a:spLocks noGrp="1"/>
          </p:cNvSpPr>
          <p:nvPr>
            <p:ph type="ctrTitle"/>
          </p:nvPr>
        </p:nvSpPr>
        <p:spPr>
          <a:xfrm>
            <a:off x="4724400" y="381001"/>
            <a:ext cx="5257800" cy="2543175"/>
          </a:xfrm>
        </p:spPr>
        <p:txBody>
          <a:bodyPr/>
          <a:lstStyle/>
          <a:p>
            <a:pPr>
              <a:defRPr/>
            </a:pPr>
            <a:r>
              <a:rPr lang="en-US" altLang="en-US" sz="3600" b="1" dirty="0"/>
              <a:t>RUNGTA COLLEGE OF DENTAL SCIENCES AND RESEARCH</a:t>
            </a:r>
            <a:endParaRPr lang="en-IN" altLang="en-US" sz="3600" b="1" dirty="0"/>
          </a:p>
        </p:txBody>
      </p:sp>
      <p:sp>
        <p:nvSpPr>
          <p:cNvPr id="2" name="Subtitle 1">
            <a:extLst>
              <a:ext uri="{FF2B5EF4-FFF2-40B4-BE49-F238E27FC236}">
                <a16:creationId xmlns:a16="http://schemas.microsoft.com/office/drawing/2014/main" id="{94710F2E-8152-DA3D-BB25-8F620437C356}"/>
              </a:ext>
            </a:extLst>
          </p:cNvPr>
          <p:cNvSpPr>
            <a:spLocks noGrp="1"/>
          </p:cNvSpPr>
          <p:nvPr>
            <p:ph type="subTitle" idx="1"/>
          </p:nvPr>
        </p:nvSpPr>
        <p:spPr>
          <a:xfrm>
            <a:off x="2057400" y="2819400"/>
            <a:ext cx="8153400" cy="3429000"/>
          </a:xfrm>
        </p:spPr>
        <p:txBody>
          <a:bodyPr/>
          <a:lstStyle/>
          <a:p>
            <a:pPr>
              <a:defRPr/>
            </a:pPr>
            <a:endParaRPr lang="en-US" sz="2800" dirty="0"/>
          </a:p>
          <a:p>
            <a:pPr>
              <a:defRPr/>
            </a:pPr>
            <a:r>
              <a:rPr lang="en-US" altLang="en-US" sz="2800" b="1" dirty="0">
                <a:latin typeface="Algerian" panose="04020705040A02060702" pitchFamily="82" charset="0"/>
              </a:rPr>
              <a:t>SINGLE  VISIT  ENDODONTICS</a:t>
            </a:r>
          </a:p>
          <a:p>
            <a:pPr>
              <a:defRPr/>
            </a:pPr>
            <a:r>
              <a:rPr lang="en-IN" sz="2800" kern="10" dirty="0">
                <a:effectLst>
                  <a:outerShdw dist="35921" dir="2700000" algn="ctr" rotWithShape="0">
                    <a:srgbClr val="C0C0C0">
                      <a:alpha val="79999"/>
                    </a:srgbClr>
                  </a:outerShdw>
                </a:effectLst>
                <a:latin typeface="Arial" panose="020B0604020202020204" pitchFamily="34" charset="0"/>
                <a:cs typeface="Arial" panose="020B0604020202020204" pitchFamily="34" charset="0"/>
              </a:rPr>
              <a:t>CURRENT CONCEPTS AND CONTROVERSIES</a:t>
            </a:r>
          </a:p>
          <a:p>
            <a:pPr>
              <a:defRPr/>
            </a:pPr>
            <a:endParaRPr lang="en-US" sz="2800" b="1" dirty="0"/>
          </a:p>
          <a:p>
            <a:pPr>
              <a:defRPr/>
            </a:pPr>
            <a:r>
              <a:rPr lang="en-US" sz="2800" dirty="0"/>
              <a:t>DEPARTMENT OF CONSERVATIVE DENTISTRY AND ENDODONTICS</a:t>
            </a:r>
            <a:endParaRPr lang="en-IN" sz="2800" dirty="0"/>
          </a:p>
        </p:txBody>
      </p:sp>
      <p:pic>
        <p:nvPicPr>
          <p:cNvPr id="4100" name="Picture 3">
            <a:extLst>
              <a:ext uri="{FF2B5EF4-FFF2-40B4-BE49-F238E27FC236}">
                <a16:creationId xmlns:a16="http://schemas.microsoft.com/office/drawing/2014/main" id="{51124E81-87D4-1D5E-F116-C999851266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0226" y="152400"/>
            <a:ext cx="2162175"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1CF124DF-2F24-2818-7AF9-5D822B1B8F5F}"/>
              </a:ext>
            </a:extLst>
          </p:cNvPr>
          <p:cNvSpPr>
            <a:spLocks noGrp="1" noChangeArrowheads="1"/>
          </p:cNvSpPr>
          <p:nvPr>
            <p:ph idx="1"/>
          </p:nvPr>
        </p:nvSpPr>
        <p:spPr>
          <a:xfrm>
            <a:off x="1524000" y="381001"/>
            <a:ext cx="9144000" cy="5745163"/>
          </a:xfrm>
        </p:spPr>
        <p:txBody>
          <a:bodyPr/>
          <a:lstStyle/>
          <a:p>
            <a:pPr algn="just" eaLnBrk="1" hangingPunct="1"/>
            <a:r>
              <a:rPr lang="en-US" altLang="en-US" sz="2400">
                <a:solidFill>
                  <a:srgbClr val="FF3399"/>
                </a:solidFill>
              </a:rPr>
              <a:t>1904 –Inglis</a:t>
            </a:r>
            <a:r>
              <a:rPr lang="en-US" altLang="en-US" sz="2400"/>
              <a:t> used cocaine as an anesthetic and potassium permanganate for the sterilization ,applied rubber dam and then filled with chlorpercha, sectional guttapercha and Fermapercha. He excluded all the acute cases and expected absolute success when directions are followed.</a:t>
            </a:r>
          </a:p>
          <a:p>
            <a:pPr algn="just" eaLnBrk="1" hangingPunct="1">
              <a:buFontTx/>
              <a:buNone/>
            </a:pPr>
            <a:endParaRPr lang="en-US" altLang="en-US" sz="2400"/>
          </a:p>
          <a:p>
            <a:pPr algn="just" eaLnBrk="1" hangingPunct="1"/>
            <a:r>
              <a:rPr lang="en-US" altLang="en-US" sz="2400"/>
              <a:t>   In the same year  </a:t>
            </a:r>
            <a:r>
              <a:rPr lang="en-US" altLang="en-US" sz="2400">
                <a:solidFill>
                  <a:srgbClr val="FF3399"/>
                </a:solidFill>
              </a:rPr>
              <a:t>(1904) ,Phillips</a:t>
            </a:r>
            <a:r>
              <a:rPr lang="en-US" altLang="en-US" sz="2400"/>
              <a:t> also reported successful single visit endodontic therapy.</a:t>
            </a:r>
          </a:p>
          <a:p>
            <a:pPr algn="just" eaLnBrk="1" hangingPunct="1"/>
            <a:endParaRPr lang="en-US" altLang="en-US" sz="2400"/>
          </a:p>
          <a:p>
            <a:pPr algn="just" eaLnBrk="1" hangingPunct="1"/>
            <a:r>
              <a:rPr lang="en-US" altLang="en-US" sz="2400"/>
              <a:t>In </a:t>
            </a:r>
            <a:r>
              <a:rPr lang="en-US" altLang="en-US" sz="2400">
                <a:solidFill>
                  <a:srgbClr val="FF3399"/>
                </a:solidFill>
              </a:rPr>
              <a:t>1908, Barns</a:t>
            </a:r>
            <a:r>
              <a:rPr lang="en-US" altLang="en-US" sz="2400"/>
              <a:t> used sulfuric acid for  the  root canal irrigation and filled them with chlorpercha, but he excluded the ‘abscessed’ roots from treatment.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7A77E0D1-1D28-E8F8-837A-BAC2E11B6F23}"/>
              </a:ext>
            </a:extLst>
          </p:cNvPr>
          <p:cNvSpPr>
            <a:spLocks noGrp="1" noChangeArrowheads="1"/>
          </p:cNvSpPr>
          <p:nvPr>
            <p:ph idx="1"/>
          </p:nvPr>
        </p:nvSpPr>
        <p:spPr>
          <a:xfrm>
            <a:off x="1905000" y="1570038"/>
            <a:ext cx="8305800" cy="5287962"/>
          </a:xfrm>
        </p:spPr>
        <p:txBody>
          <a:bodyPr/>
          <a:lstStyle/>
          <a:p>
            <a:pPr algn="just" eaLnBrk="1" hangingPunct="1"/>
            <a:r>
              <a:rPr lang="en-US" altLang="en-US" sz="2400"/>
              <a:t>Following world war II there came a resurgence of single visit endodontics. initially it started with the immediate root resection i.e apiocectomy, but later some of the clinicians began to practice single visit endodontics without periapical surgical procedures (except in exacerbations when artificial fistulations was employed to reduce pain and swelling.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845359B-A758-B15A-FF77-56842D49F340}"/>
              </a:ext>
            </a:extLst>
          </p:cNvPr>
          <p:cNvSpPr>
            <a:spLocks noGrp="1" noChangeArrowheads="1"/>
          </p:cNvSpPr>
          <p:nvPr>
            <p:ph type="title"/>
          </p:nvPr>
        </p:nvSpPr>
        <p:spPr/>
        <p:txBody>
          <a:bodyPr/>
          <a:lstStyle/>
          <a:p>
            <a:pPr eaLnBrk="1" hangingPunct="1"/>
            <a:r>
              <a:rPr lang="en-US" altLang="en-US" sz="3200" b="1"/>
              <a:t>Guidelines for single – Visit Endodontics</a:t>
            </a:r>
            <a:r>
              <a:rPr lang="en-US" altLang="en-US" sz="4000"/>
              <a:t> </a:t>
            </a:r>
          </a:p>
        </p:txBody>
      </p:sp>
      <p:sp>
        <p:nvSpPr>
          <p:cNvPr id="12291" name="Rectangle 3">
            <a:extLst>
              <a:ext uri="{FF2B5EF4-FFF2-40B4-BE49-F238E27FC236}">
                <a16:creationId xmlns:a16="http://schemas.microsoft.com/office/drawing/2014/main" id="{93678C4D-ECCF-6539-C825-C87E7770003B}"/>
              </a:ext>
            </a:extLst>
          </p:cNvPr>
          <p:cNvSpPr>
            <a:spLocks noGrp="1" noChangeArrowheads="1"/>
          </p:cNvSpPr>
          <p:nvPr>
            <p:ph idx="1"/>
          </p:nvPr>
        </p:nvSpPr>
        <p:spPr>
          <a:xfrm>
            <a:off x="1752600" y="1676401"/>
            <a:ext cx="8610600" cy="4525963"/>
          </a:xfrm>
        </p:spPr>
        <p:txBody>
          <a:bodyPr/>
          <a:lstStyle/>
          <a:p>
            <a:pPr algn="just" eaLnBrk="1" hangingPunct="1">
              <a:buFontTx/>
              <a:buNone/>
            </a:pPr>
            <a:r>
              <a:rPr lang="en-US" altLang="en-US" sz="2400"/>
              <a:t>Success in endodontic therapy is based on –</a:t>
            </a:r>
          </a:p>
          <a:p>
            <a:pPr algn="just" eaLnBrk="1" hangingPunct="1"/>
            <a:r>
              <a:rPr lang="en-US" altLang="en-US" sz="2400"/>
              <a:t>Accurate diagnosis</a:t>
            </a:r>
          </a:p>
          <a:p>
            <a:pPr algn="just" eaLnBrk="1" hangingPunct="1"/>
            <a:r>
              <a:rPr lang="en-US" altLang="en-US" sz="2400"/>
              <a:t>Proper case selection</a:t>
            </a:r>
          </a:p>
          <a:p>
            <a:pPr algn="just" eaLnBrk="1" hangingPunct="1"/>
            <a:r>
              <a:rPr lang="en-US" altLang="en-US" sz="2400"/>
              <a:t>Use of skilled techniques of treatment</a:t>
            </a:r>
          </a:p>
          <a:p>
            <a:pPr algn="just" eaLnBrk="1" hangingPunct="1">
              <a:buFontTx/>
              <a:buNone/>
            </a:pPr>
            <a:r>
              <a:rPr lang="en-US" altLang="en-US" sz="2400"/>
              <a:t>These  procedures are based upon known biological principles incorporated into the technique triad, specifically</a:t>
            </a:r>
          </a:p>
          <a:p>
            <a:pPr algn="just" eaLnBrk="1" hangingPunct="1"/>
            <a:r>
              <a:rPr lang="en-US" altLang="en-US" sz="2400"/>
              <a:t>Biomechanical preparation  of the root canal</a:t>
            </a:r>
          </a:p>
          <a:p>
            <a:pPr algn="just" eaLnBrk="1" hangingPunct="1"/>
            <a:r>
              <a:rPr lang="en-US" altLang="en-US" sz="2400"/>
              <a:t>Debridment and disinfection</a:t>
            </a:r>
          </a:p>
          <a:p>
            <a:pPr algn="just" eaLnBrk="1" hangingPunct="1"/>
            <a:r>
              <a:rPr lang="en-US" altLang="en-US" sz="2400"/>
              <a:t>Complete obturation of the root canal</a:t>
            </a:r>
          </a:p>
          <a:p>
            <a:pPr algn="just" eaLnBrk="1" hangingPunct="1"/>
            <a:endParaRPr lang="en-US" alt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D8A55AF8-B56B-CCA0-ECC1-785ECC074995}"/>
              </a:ext>
            </a:extLst>
          </p:cNvPr>
          <p:cNvSpPr>
            <a:spLocks noGrp="1" noChangeArrowheads="1"/>
          </p:cNvSpPr>
          <p:nvPr>
            <p:ph idx="1"/>
          </p:nvPr>
        </p:nvSpPr>
        <p:spPr>
          <a:noFill/>
        </p:spPr>
        <p:txBody>
          <a:bodyPr/>
          <a:lstStyle/>
          <a:p>
            <a:pPr algn="just" eaLnBrk="1" hangingPunct="1"/>
            <a:r>
              <a:rPr lang="en-US" altLang="en-US"/>
              <a:t> </a:t>
            </a:r>
            <a:r>
              <a:rPr lang="en-US" altLang="en-US" sz="2000"/>
              <a:t>The first and important criteria is that single – visit endodontics should </a:t>
            </a:r>
            <a:r>
              <a:rPr lang="en-US" altLang="en-US" sz="2000">
                <a:solidFill>
                  <a:srgbClr val="FF3399"/>
                </a:solidFill>
              </a:rPr>
              <a:t>not be undertaken by inexperienced clinicians</a:t>
            </a:r>
            <a:r>
              <a:rPr lang="en-US" altLang="en-US" sz="2000"/>
              <a:t>. The dentist must posses a full understanding of endodontic principles and the ability to exercise these principles fully and efficiently.  There can not be any shortcuts to success.  As a guideline, the case should be one that can be completed within 60 minutes.  Treatments that takes considerably longer time should be done in multiple visits.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E45F6E1E-4240-E79D-F840-0FB3BCC7135D}"/>
              </a:ext>
            </a:extLst>
          </p:cNvPr>
          <p:cNvSpPr>
            <a:spLocks noGrp="1" noChangeArrowheads="1"/>
          </p:cNvSpPr>
          <p:nvPr>
            <p:ph idx="1"/>
          </p:nvPr>
        </p:nvSpPr>
        <p:spPr>
          <a:xfrm>
            <a:off x="1905000" y="685801"/>
            <a:ext cx="8229600" cy="5440363"/>
          </a:xfrm>
        </p:spPr>
        <p:txBody>
          <a:bodyPr/>
          <a:lstStyle/>
          <a:p>
            <a:pPr marL="609600" indent="-609600">
              <a:buNone/>
            </a:pPr>
            <a:r>
              <a:rPr lang="en-US" altLang="en-US"/>
              <a:t>Oliet’s criteria for case selection include</a:t>
            </a:r>
            <a:r>
              <a:rPr lang="en-US" altLang="en-US" sz="3600"/>
              <a:t> :</a:t>
            </a:r>
          </a:p>
          <a:p>
            <a:pPr marL="609600" indent="-609600">
              <a:buNone/>
            </a:pPr>
            <a:endParaRPr lang="en-US" altLang="en-US" sz="3600"/>
          </a:p>
          <a:p>
            <a:pPr marL="609600" indent="-609600" algn="just"/>
            <a:r>
              <a:rPr lang="en-US" altLang="en-US" sz="2400"/>
              <a:t>Positive patients acceptance. </a:t>
            </a:r>
          </a:p>
          <a:p>
            <a:pPr marL="609600" indent="-609600" algn="just"/>
            <a:r>
              <a:rPr lang="en-US" altLang="en-US" sz="2400"/>
              <a:t>Sufficient available time to complete the procedure properly. </a:t>
            </a:r>
          </a:p>
          <a:p>
            <a:pPr marL="609600" indent="-609600" algn="just"/>
            <a:r>
              <a:rPr lang="en-US" altLang="en-US" sz="2400"/>
              <a:t>Absence of any acute symptoms requiring drainage via the canal and of persistent continuous flow of exudates or blood. </a:t>
            </a:r>
          </a:p>
          <a:p>
            <a:pPr marL="609600" indent="-609600" algn="just"/>
            <a:r>
              <a:rPr lang="en-US" altLang="en-US" sz="2400"/>
              <a:t>Absence of anatomical obstacles like </a:t>
            </a:r>
          </a:p>
          <a:p>
            <a:pPr marL="609600" indent="-609600" algn="just">
              <a:buFont typeface="Wingdings" panose="05000000000000000000" pitchFamily="2" charset="2"/>
              <a:buChar char="Ø"/>
            </a:pPr>
            <a:r>
              <a:rPr lang="en-US" altLang="en-US" sz="2400"/>
              <a:t>calcification in the canals, and </a:t>
            </a:r>
          </a:p>
          <a:p>
            <a:pPr marL="609600" indent="-609600" algn="just">
              <a:buFont typeface="Wingdings" panose="05000000000000000000" pitchFamily="2" charset="2"/>
              <a:buChar char="Ø"/>
            </a:pPr>
            <a:r>
              <a:rPr lang="en-US" altLang="en-US" sz="2400"/>
              <a:t> procedural difficulties (ledge formation, blockage, perforation, inadequate fills)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A6826D63-4918-3BAD-731B-EDFC88FAF5B1}"/>
              </a:ext>
            </a:extLst>
          </p:cNvPr>
          <p:cNvSpPr>
            <a:spLocks noGrp="1" noChangeArrowheads="1"/>
          </p:cNvSpPr>
          <p:nvPr>
            <p:ph idx="1"/>
          </p:nvPr>
        </p:nvSpPr>
        <p:spPr>
          <a:xfrm>
            <a:off x="1752600" y="381001"/>
            <a:ext cx="8458200" cy="5745163"/>
          </a:xfrm>
        </p:spPr>
        <p:txBody>
          <a:bodyPr/>
          <a:lstStyle/>
          <a:p>
            <a:pPr eaLnBrk="1" hangingPunct="1">
              <a:buFontTx/>
              <a:buNone/>
            </a:pPr>
            <a:r>
              <a:rPr lang="en-US" altLang="en-US" b="1"/>
              <a:t>            Indications for single – visit </a:t>
            </a:r>
          </a:p>
          <a:p>
            <a:pPr eaLnBrk="1" hangingPunct="1">
              <a:buFontTx/>
              <a:buNone/>
            </a:pPr>
            <a:endParaRPr lang="en-US" altLang="en-US"/>
          </a:p>
          <a:p>
            <a:pPr algn="just" eaLnBrk="1" hangingPunct="1"/>
            <a:r>
              <a:rPr lang="en-US" altLang="en-US" sz="2400"/>
              <a:t>Uncomplicated vital or non vital teeth preferably. </a:t>
            </a:r>
          </a:p>
          <a:p>
            <a:pPr algn="just" eaLnBrk="1" hangingPunct="1"/>
            <a:r>
              <a:rPr lang="en-US" altLang="en-US" sz="2400"/>
              <a:t>Fractured anterior or bicuspid teeth where esthetics is  a concern and temporary post and crown are required. </a:t>
            </a:r>
          </a:p>
          <a:p>
            <a:pPr algn="just" eaLnBrk="1" hangingPunct="1"/>
            <a:r>
              <a:rPr lang="en-US" altLang="en-US" sz="2400"/>
              <a:t>Patients who are physically unable to return for the completion. </a:t>
            </a:r>
          </a:p>
          <a:p>
            <a:pPr algn="just" eaLnBrk="1" hangingPunct="1"/>
            <a:r>
              <a:rPr lang="en-US" altLang="en-US" sz="2400"/>
              <a:t>Patients with heart value damage or prosthetic implants who require repeated regimens of prophylactic antibiotics .</a:t>
            </a:r>
          </a:p>
          <a:p>
            <a:pPr algn="just" eaLnBrk="1" hangingPunct="1"/>
            <a:r>
              <a:rPr lang="en-US" altLang="en-US" sz="2400"/>
              <a:t>Necrotic, uncomplicated teeth with draining sinus tracts .</a:t>
            </a:r>
          </a:p>
          <a:p>
            <a:pPr algn="just" eaLnBrk="1" hangingPunct="1"/>
            <a:r>
              <a:rPr lang="en-US" altLang="en-US" sz="2400"/>
              <a:t>Patients who require sedation or operating room treatment.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EC85DBE3-9DF8-68B7-4526-9742B6453EE4}"/>
              </a:ext>
            </a:extLst>
          </p:cNvPr>
          <p:cNvSpPr>
            <a:spLocks noGrp="1" noChangeArrowheads="1"/>
          </p:cNvSpPr>
          <p:nvPr>
            <p:ph idx="1"/>
          </p:nvPr>
        </p:nvSpPr>
        <p:spPr>
          <a:xfrm>
            <a:off x="1524000" y="381000"/>
            <a:ext cx="9144000" cy="5562600"/>
          </a:xfrm>
        </p:spPr>
        <p:txBody>
          <a:bodyPr/>
          <a:lstStyle/>
          <a:p>
            <a:pPr eaLnBrk="1" hangingPunct="1">
              <a:buFontTx/>
              <a:buNone/>
            </a:pPr>
            <a:r>
              <a:rPr lang="en-US" altLang="en-US" b="1"/>
              <a:t>       Contra – Indications for Single – visit. </a:t>
            </a:r>
          </a:p>
          <a:p>
            <a:pPr eaLnBrk="1" hangingPunct="1">
              <a:buFontTx/>
              <a:buNone/>
            </a:pPr>
            <a:endParaRPr lang="en-US" altLang="en-US"/>
          </a:p>
          <a:p>
            <a:pPr algn="just" eaLnBrk="1" hangingPunct="1"/>
            <a:r>
              <a:rPr lang="en-US" altLang="en-US" sz="2400"/>
              <a:t>Painful, necrotic tooth with no sinus tract for drainage. </a:t>
            </a:r>
          </a:p>
          <a:p>
            <a:pPr algn="just" eaLnBrk="1" hangingPunct="1"/>
            <a:r>
              <a:rPr lang="en-US" altLang="en-US" sz="2400"/>
              <a:t>Teeth with severe anatomic anomalies or cases with procedural difficulties. </a:t>
            </a:r>
          </a:p>
          <a:p>
            <a:pPr algn="just" eaLnBrk="1" hangingPunct="1"/>
            <a:r>
              <a:rPr lang="en-US" altLang="en-US" sz="2400"/>
              <a:t>Asymptomatic nonvital molars within periapical radiolucencies and no sinus tract. </a:t>
            </a:r>
          </a:p>
          <a:p>
            <a:pPr algn="just" eaLnBrk="1" hangingPunct="1"/>
            <a:r>
              <a:rPr lang="en-US" altLang="en-US" sz="2400"/>
              <a:t>Patients who have acute apical periodontitis with severe pain on percussion. </a:t>
            </a:r>
          </a:p>
          <a:p>
            <a:pPr algn="just" eaLnBrk="1" hangingPunct="1"/>
            <a:r>
              <a:rPr lang="en-US" altLang="en-US" sz="2400"/>
              <a:t>Most of the re-treatment cases.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A32BC3DE-3BB9-1A23-EDB1-03D431B1B692}"/>
              </a:ext>
            </a:extLst>
          </p:cNvPr>
          <p:cNvSpPr>
            <a:spLocks noGrp="1" noChangeArrowheads="1"/>
          </p:cNvSpPr>
          <p:nvPr>
            <p:ph idx="1"/>
          </p:nvPr>
        </p:nvSpPr>
        <p:spPr>
          <a:xfrm>
            <a:off x="1752600" y="304801"/>
            <a:ext cx="8458200" cy="5821363"/>
          </a:xfrm>
        </p:spPr>
        <p:txBody>
          <a:bodyPr/>
          <a:lstStyle/>
          <a:p>
            <a:pPr eaLnBrk="1" hangingPunct="1">
              <a:buFontTx/>
              <a:buNone/>
            </a:pPr>
            <a:r>
              <a:rPr lang="en-US" altLang="en-US" b="1"/>
              <a:t>           </a:t>
            </a:r>
            <a:r>
              <a:rPr lang="en-US" altLang="en-US" sz="3600" b="1"/>
              <a:t>Advantages of single visit.</a:t>
            </a:r>
          </a:p>
          <a:p>
            <a:pPr eaLnBrk="1" hangingPunct="1">
              <a:buFontTx/>
              <a:buNone/>
            </a:pPr>
            <a:r>
              <a:rPr lang="en-US" altLang="en-US" sz="3600" b="1"/>
              <a:t> </a:t>
            </a:r>
            <a:endParaRPr lang="en-US" altLang="en-US" sz="3600"/>
          </a:p>
          <a:p>
            <a:pPr algn="just" eaLnBrk="1" hangingPunct="1"/>
            <a:r>
              <a:rPr lang="en-US" altLang="en-US" sz="2400"/>
              <a:t>It </a:t>
            </a:r>
            <a:r>
              <a:rPr lang="en-US" altLang="en-US" sz="2400">
                <a:solidFill>
                  <a:srgbClr val="FF3399"/>
                </a:solidFill>
              </a:rPr>
              <a:t>reduces the number of patient’s  appointments</a:t>
            </a:r>
            <a:r>
              <a:rPr lang="en-US" altLang="en-US" sz="2400"/>
              <a:t> while achieving predictably high levels of success and patients comfort.</a:t>
            </a:r>
          </a:p>
          <a:p>
            <a:pPr algn="just" eaLnBrk="1" hangingPunct="1"/>
            <a:r>
              <a:rPr lang="en-US" altLang="en-US" sz="2400"/>
              <a:t>It eliminates the chance for </a:t>
            </a:r>
            <a:r>
              <a:rPr lang="en-US" altLang="en-US" sz="2400">
                <a:solidFill>
                  <a:srgbClr val="FF3399"/>
                </a:solidFill>
              </a:rPr>
              <a:t>inter appointment microbial contamination and flare-ups</a:t>
            </a:r>
            <a:r>
              <a:rPr lang="en-US" altLang="en-US" sz="2400"/>
              <a:t> caused by leakage or loss of the temporary seal.</a:t>
            </a:r>
          </a:p>
          <a:p>
            <a:pPr algn="just" eaLnBrk="1" hangingPunct="1"/>
            <a:r>
              <a:rPr lang="en-US" altLang="en-US" sz="2400"/>
              <a:t>For anterior cases it allows </a:t>
            </a:r>
            <a:r>
              <a:rPr lang="en-US" altLang="en-US" sz="2400">
                <a:solidFill>
                  <a:srgbClr val="FF3399"/>
                </a:solidFill>
              </a:rPr>
              <a:t>immediate use of the canal space</a:t>
            </a:r>
            <a:r>
              <a:rPr lang="en-US" altLang="en-US" sz="2400"/>
              <a:t> for retention of a post, and construction of an esthetics temporary crown.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258BAA19-E4F0-31FA-8006-E06B966DA6D5}"/>
              </a:ext>
            </a:extLst>
          </p:cNvPr>
          <p:cNvSpPr>
            <a:spLocks noGrp="1" noChangeArrowheads="1"/>
          </p:cNvSpPr>
          <p:nvPr>
            <p:ph idx="1"/>
          </p:nvPr>
        </p:nvSpPr>
        <p:spPr>
          <a:xfrm>
            <a:off x="1752600" y="762001"/>
            <a:ext cx="8382000" cy="5745163"/>
          </a:xfrm>
        </p:spPr>
        <p:txBody>
          <a:bodyPr/>
          <a:lstStyle/>
          <a:p>
            <a:pPr marL="609600" indent="-609600" algn="just"/>
            <a:r>
              <a:rPr lang="en-US" altLang="en-US" sz="2400"/>
              <a:t>Allows the practitioner to prepare and fill the canals at the same appointments without the need for the clinician’s </a:t>
            </a:r>
            <a:r>
              <a:rPr lang="en-US" altLang="en-US" sz="2400">
                <a:solidFill>
                  <a:srgbClr val="FF3399"/>
                </a:solidFill>
              </a:rPr>
              <a:t>refamiliarization with the canal anatomy</a:t>
            </a:r>
            <a:r>
              <a:rPr lang="en-US" altLang="en-US" sz="2400"/>
              <a:t> at the next visit. </a:t>
            </a:r>
          </a:p>
          <a:p>
            <a:pPr marL="609600" indent="-609600" algn="just">
              <a:buNone/>
            </a:pPr>
            <a:endParaRPr lang="en-US" altLang="en-US" sz="2400"/>
          </a:p>
          <a:p>
            <a:pPr marL="609600" indent="-609600" algn="just"/>
            <a:r>
              <a:rPr lang="en-US" altLang="en-US" sz="2400"/>
              <a:t>It </a:t>
            </a:r>
            <a:r>
              <a:rPr lang="en-US" altLang="en-US" sz="2400">
                <a:solidFill>
                  <a:srgbClr val="FF3399"/>
                </a:solidFill>
              </a:rPr>
              <a:t>minimizes fear and anxiety</a:t>
            </a:r>
            <a:r>
              <a:rPr lang="en-US" altLang="en-US" sz="2400"/>
              <a:t> in the apprehensive patients. </a:t>
            </a:r>
          </a:p>
          <a:p>
            <a:pPr marL="609600" indent="-609600" algn="just"/>
            <a:endParaRPr lang="en-US" altLang="en-US" sz="2400"/>
          </a:p>
          <a:p>
            <a:pPr marL="609600" indent="-609600" algn="just"/>
            <a:r>
              <a:rPr lang="en-US" altLang="en-US" sz="2400"/>
              <a:t>It eliminates the problem of the patient who does not return to have their case completed. </a:t>
            </a:r>
          </a:p>
          <a:p>
            <a:pPr marL="609600" indent="-609600" algn="just"/>
            <a:endParaRPr lang="en-US"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C6831943-8DC1-8091-A3AB-15D222C03DAF}"/>
              </a:ext>
            </a:extLst>
          </p:cNvPr>
          <p:cNvSpPr>
            <a:spLocks noGrp="1" noChangeArrowheads="1"/>
          </p:cNvSpPr>
          <p:nvPr>
            <p:ph idx="1"/>
          </p:nvPr>
        </p:nvSpPr>
        <p:spPr>
          <a:xfrm>
            <a:off x="1828800" y="228600"/>
            <a:ext cx="8382000" cy="6248400"/>
          </a:xfrm>
        </p:spPr>
        <p:txBody>
          <a:bodyPr/>
          <a:lstStyle/>
          <a:p>
            <a:pPr eaLnBrk="1" hangingPunct="1">
              <a:lnSpc>
                <a:spcPct val="90000"/>
              </a:lnSpc>
              <a:buFontTx/>
              <a:buNone/>
            </a:pPr>
            <a:r>
              <a:rPr lang="en-US" altLang="en-US" b="1"/>
              <a:t>Disadvantages of Single – Visit. </a:t>
            </a:r>
          </a:p>
          <a:p>
            <a:pPr eaLnBrk="1" hangingPunct="1">
              <a:lnSpc>
                <a:spcPct val="90000"/>
              </a:lnSpc>
              <a:buFontTx/>
              <a:buNone/>
            </a:pPr>
            <a:endParaRPr lang="en-US" altLang="en-US"/>
          </a:p>
          <a:p>
            <a:pPr algn="just" eaLnBrk="1" hangingPunct="1">
              <a:lnSpc>
                <a:spcPct val="90000"/>
              </a:lnSpc>
            </a:pPr>
            <a:r>
              <a:rPr lang="en-US" altLang="en-US" sz="2400"/>
              <a:t>The longer single – visit appointment may be </a:t>
            </a:r>
            <a:r>
              <a:rPr lang="en-US" altLang="en-US" sz="2400">
                <a:solidFill>
                  <a:srgbClr val="FF3399"/>
                </a:solidFill>
              </a:rPr>
              <a:t>tiring and uncomfortable</a:t>
            </a:r>
            <a:r>
              <a:rPr lang="en-US" altLang="en-US" sz="2400"/>
              <a:t> for the patient.   Some, patients especially with TMJ disfunction or other impairments may not be able to keep their mouth opened long enough for a single – appointment procedure. </a:t>
            </a:r>
          </a:p>
          <a:p>
            <a:pPr algn="just" eaLnBrk="1" hangingPunct="1">
              <a:lnSpc>
                <a:spcPct val="90000"/>
              </a:lnSpc>
            </a:pPr>
            <a:endParaRPr lang="en-US" altLang="en-US" sz="2400"/>
          </a:p>
          <a:p>
            <a:pPr algn="just" eaLnBrk="1" hangingPunct="1">
              <a:lnSpc>
                <a:spcPct val="90000"/>
              </a:lnSpc>
            </a:pPr>
            <a:r>
              <a:rPr lang="en-US" altLang="en-US" sz="2400">
                <a:solidFill>
                  <a:srgbClr val="FF3399"/>
                </a:solidFill>
              </a:rPr>
              <a:t>Flare-ups</a:t>
            </a:r>
            <a:r>
              <a:rPr lang="en-US" altLang="en-US" sz="2400"/>
              <a:t> cannot be easily treated by opening the tooth for drainage. </a:t>
            </a:r>
          </a:p>
          <a:p>
            <a:pPr algn="just" eaLnBrk="1" hangingPunct="1">
              <a:lnSpc>
                <a:spcPct val="90000"/>
              </a:lnSpc>
            </a:pPr>
            <a:endParaRPr lang="en-US" altLang="en-US" sz="2400"/>
          </a:p>
          <a:p>
            <a:pPr algn="just" eaLnBrk="1" hangingPunct="1">
              <a:lnSpc>
                <a:spcPct val="90000"/>
              </a:lnSpc>
            </a:pPr>
            <a:r>
              <a:rPr lang="en-US" altLang="en-US" sz="2400"/>
              <a:t>if </a:t>
            </a:r>
            <a:r>
              <a:rPr lang="en-US" altLang="en-US" sz="2400">
                <a:solidFill>
                  <a:srgbClr val="FF3399"/>
                </a:solidFill>
              </a:rPr>
              <a:t>hemorrhage or exudation</a:t>
            </a:r>
            <a:r>
              <a:rPr lang="en-US" altLang="en-US" sz="2400"/>
              <a:t> occurs, it may be difficult to control that and to complete the case at the same visit, and if it doesn’t stop after pulp extirpation also, then better to go for multiple – visit.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4BE72A4-DD61-A58E-CBDD-9A7DC492D39A}"/>
              </a:ext>
            </a:extLst>
          </p:cNvPr>
          <p:cNvSpPr>
            <a:spLocks noGrp="1"/>
          </p:cNvSpPr>
          <p:nvPr>
            <p:ph type="ctrTitle"/>
          </p:nvPr>
        </p:nvSpPr>
        <p:spPr>
          <a:xfrm>
            <a:off x="2209800" y="381000"/>
            <a:ext cx="7772400" cy="914400"/>
          </a:xfrm>
        </p:spPr>
        <p:txBody>
          <a:bodyPr/>
          <a:lstStyle/>
          <a:p>
            <a:pPr eaLnBrk="1" hangingPunct="1">
              <a:defRPr/>
            </a:pPr>
            <a:r>
              <a:rPr lang="en-US" altLang="en-US" sz="3600" b="1">
                <a:latin typeface="Times New Roman" panose="02020603050405020304" pitchFamily="18" charset="0"/>
                <a:cs typeface="Times New Roman" panose="02020603050405020304" pitchFamily="18" charset="0"/>
              </a:rPr>
              <a:t>Specific learning Objectives </a:t>
            </a:r>
            <a:endParaRPr lang="en-US" altLang="en-US" sz="3600">
              <a:latin typeface="Times New Roman" panose="02020603050405020304" pitchFamily="18" charset="0"/>
              <a:cs typeface="Times New Roman" panose="02020603050405020304" pitchFamily="18" charset="0"/>
            </a:endParaRPr>
          </a:p>
        </p:txBody>
      </p:sp>
      <p:sp>
        <p:nvSpPr>
          <p:cNvPr id="2" name="Subtitle 1">
            <a:extLst>
              <a:ext uri="{FF2B5EF4-FFF2-40B4-BE49-F238E27FC236}">
                <a16:creationId xmlns:a16="http://schemas.microsoft.com/office/drawing/2014/main" id="{00553C92-2D7B-C6AA-77BA-095D0D5EC83D}"/>
              </a:ext>
            </a:extLst>
          </p:cNvPr>
          <p:cNvSpPr>
            <a:spLocks noGrp="1"/>
          </p:cNvSpPr>
          <p:nvPr>
            <p:ph type="subTitle" idx="1"/>
          </p:nvPr>
        </p:nvSpPr>
        <p:spPr>
          <a:xfrm>
            <a:off x="2209800" y="1524000"/>
            <a:ext cx="7924800" cy="4724400"/>
          </a:xfrm>
        </p:spPr>
        <p:txBody>
          <a:bodyPr/>
          <a:lstStyle/>
          <a:p>
            <a:pPr>
              <a:defRPr/>
            </a:pPr>
            <a:r>
              <a:rPr lang="en-US" sz="1800" dirty="0">
                <a:latin typeface="Times New Roman" panose="02020603050405020304" pitchFamily="18" charset="0"/>
                <a:cs typeface="Times New Roman" panose="02020603050405020304" pitchFamily="18" charset="0"/>
              </a:rPr>
              <a:t>At the end of this presentation the learner is expected to know ;</a:t>
            </a:r>
            <a:endParaRPr lang="en-US" sz="1800" dirty="0"/>
          </a:p>
          <a:p>
            <a:pPr>
              <a:defRPr/>
            </a:pPr>
            <a:endParaRPr lang="en-IN" dirty="0"/>
          </a:p>
        </p:txBody>
      </p:sp>
      <p:graphicFrame>
        <p:nvGraphicFramePr>
          <p:cNvPr id="6" name="Table 5">
            <a:extLst>
              <a:ext uri="{FF2B5EF4-FFF2-40B4-BE49-F238E27FC236}">
                <a16:creationId xmlns:a16="http://schemas.microsoft.com/office/drawing/2014/main" id="{BA1C8615-9A22-728A-8CE3-9FE94B2FE087}"/>
              </a:ext>
            </a:extLst>
          </p:cNvPr>
          <p:cNvGraphicFramePr>
            <a:graphicFrameLocks noGrp="1"/>
          </p:cNvGraphicFramePr>
          <p:nvPr>
            <p:extLst>
              <p:ext uri="{D42A27DB-BD31-4B8C-83A1-F6EECF244321}">
                <p14:modId xmlns:p14="http://schemas.microsoft.com/office/powerpoint/2010/main" val="3977382056"/>
              </p:ext>
            </p:extLst>
          </p:nvPr>
        </p:nvGraphicFramePr>
        <p:xfrm>
          <a:off x="1905000" y="2514600"/>
          <a:ext cx="8305800" cy="3776664"/>
        </p:xfrm>
        <a:graphic>
          <a:graphicData uri="http://schemas.openxmlformats.org/drawingml/2006/table">
            <a:tbl>
              <a:tblPr firstRow="1" bandRow="1">
                <a:tableStyleId>{5C22544A-7EE6-4342-B048-85BDC9FD1C3A}</a:tableStyleId>
              </a:tblPr>
              <a:tblGrid>
                <a:gridCol w="2589787">
                  <a:extLst>
                    <a:ext uri="{9D8B030D-6E8A-4147-A177-3AD203B41FA5}">
                      <a16:colId xmlns:a16="http://schemas.microsoft.com/office/drawing/2014/main" val="20000"/>
                    </a:ext>
                  </a:extLst>
                </a:gridCol>
                <a:gridCol w="4276160">
                  <a:extLst>
                    <a:ext uri="{9D8B030D-6E8A-4147-A177-3AD203B41FA5}">
                      <a16:colId xmlns:a16="http://schemas.microsoft.com/office/drawing/2014/main" val="20001"/>
                    </a:ext>
                  </a:extLst>
                </a:gridCol>
                <a:gridCol w="1439853">
                  <a:extLst>
                    <a:ext uri="{9D8B030D-6E8A-4147-A177-3AD203B41FA5}">
                      <a16:colId xmlns:a16="http://schemas.microsoft.com/office/drawing/2014/main" val="20002"/>
                    </a:ext>
                  </a:extLst>
                </a:gridCol>
              </a:tblGrid>
              <a:tr h="562301">
                <a:tc>
                  <a:txBody>
                    <a:bodyPr/>
                    <a:lstStyle/>
                    <a:p>
                      <a:r>
                        <a:rPr lang="en-US" sz="1800" dirty="0"/>
                        <a:t>Core areas* </a:t>
                      </a:r>
                    </a:p>
                  </a:txBody>
                  <a:tcPr marT="45727" marB="45727"/>
                </a:tc>
                <a:tc>
                  <a:txBody>
                    <a:bodyPr/>
                    <a:lstStyle/>
                    <a:p>
                      <a:r>
                        <a:rPr lang="en-US" sz="1800" dirty="0"/>
                        <a:t>Domain</a:t>
                      </a:r>
                      <a:r>
                        <a:rPr lang="en-US" sz="1800" baseline="0" dirty="0"/>
                        <a:t> **</a:t>
                      </a:r>
                      <a:endParaRPr lang="en-US" sz="1800" dirty="0"/>
                    </a:p>
                  </a:txBody>
                  <a:tcPr marT="45727" marB="45727"/>
                </a:tc>
                <a:tc>
                  <a:txBody>
                    <a:bodyPr/>
                    <a:lstStyle/>
                    <a:p>
                      <a:r>
                        <a:rPr lang="en-US" sz="1800" dirty="0"/>
                        <a:t>Category #</a:t>
                      </a:r>
                    </a:p>
                  </a:txBody>
                  <a:tcPr marT="45727" marB="45727"/>
                </a:tc>
                <a:extLst>
                  <a:ext uri="{0D108BD9-81ED-4DB2-BD59-A6C34878D82A}">
                    <a16:rowId xmlns:a16="http://schemas.microsoft.com/office/drawing/2014/main" val="10000"/>
                  </a:ext>
                </a:extLst>
              </a:tr>
              <a:tr h="6549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Introduction</a:t>
                      </a:r>
                    </a:p>
                    <a:p>
                      <a:endParaRPr lang="en-US" sz="1800" dirty="0"/>
                    </a:p>
                  </a:txBody>
                  <a:tcPr marT="45727" marB="45727"/>
                </a:tc>
                <a:tc>
                  <a:txBody>
                    <a:bodyPr/>
                    <a:lstStyle/>
                    <a:p>
                      <a:r>
                        <a:rPr lang="en-US" sz="1800" dirty="0"/>
                        <a:t>Cognitive</a:t>
                      </a:r>
                    </a:p>
                  </a:txBody>
                  <a:tcPr marT="45727" marB="45727"/>
                </a:tc>
                <a:tc>
                  <a:txBody>
                    <a:bodyPr/>
                    <a:lstStyle/>
                    <a:p>
                      <a:r>
                        <a:rPr lang="en-US" sz="1800" dirty="0"/>
                        <a:t>Nice to know</a:t>
                      </a:r>
                    </a:p>
                  </a:txBody>
                  <a:tcPr marT="45727" marB="45727"/>
                </a:tc>
                <a:extLst>
                  <a:ext uri="{0D108BD9-81ED-4DB2-BD59-A6C34878D82A}">
                    <a16:rowId xmlns:a16="http://schemas.microsoft.com/office/drawing/2014/main" val="10001"/>
                  </a:ext>
                </a:extLst>
              </a:tr>
              <a:tr h="687986">
                <a:tc>
                  <a:txBody>
                    <a:bodyPr/>
                    <a:lstStyle/>
                    <a:p>
                      <a:pPr eaLnBrk="1" hangingPunct="1"/>
                      <a:r>
                        <a:rPr lang="en-US" altLang="en-US" sz="1800" dirty="0">
                          <a:latin typeface="Times New Roman" pitchFamily="18" charset="0"/>
                          <a:cs typeface="Times New Roman" pitchFamily="18" charset="0"/>
                        </a:rPr>
                        <a:t>Definitions</a:t>
                      </a:r>
                      <a:endParaRPr lang="en-US" sz="1800" dirty="0"/>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2"/>
                  </a:ext>
                </a:extLst>
              </a:tr>
              <a:tr h="9356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Indications </a:t>
                      </a:r>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3"/>
                  </a:ext>
                </a:extLst>
              </a:tr>
              <a:tr h="9356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Times New Roman" panose="02020603050405020304" pitchFamily="18" charset="0"/>
                          <a:cs typeface="Times New Roman" panose="02020603050405020304" pitchFamily="18" charset="0"/>
                        </a:rPr>
                        <a:t>Single vs Multiple visit endodontics</a:t>
                      </a:r>
                    </a:p>
                  </a:txBody>
                  <a:tcPr marT="45727" marB="4572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Cognitive</a:t>
                      </a:r>
                    </a:p>
                    <a:p>
                      <a:endParaRPr lang="en-US" sz="1800" dirty="0"/>
                    </a:p>
                  </a:txBody>
                  <a:tcPr marT="45727" marB="4572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Must know</a:t>
                      </a:r>
                    </a:p>
                    <a:p>
                      <a:endParaRPr lang="en-US" sz="1800" dirty="0"/>
                    </a:p>
                  </a:txBody>
                  <a:tcPr marT="45727" marB="45727"/>
                </a:tc>
                <a:extLst>
                  <a:ext uri="{0D108BD9-81ED-4DB2-BD59-A6C34878D82A}">
                    <a16:rowId xmlns:a16="http://schemas.microsoft.com/office/drawing/2014/main" val="10004"/>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F86923B8-DA0F-DE98-913E-441BE8C5D039}"/>
              </a:ext>
            </a:extLst>
          </p:cNvPr>
          <p:cNvSpPr>
            <a:spLocks noGrp="1" noChangeArrowheads="1"/>
          </p:cNvSpPr>
          <p:nvPr>
            <p:ph idx="1"/>
          </p:nvPr>
        </p:nvSpPr>
        <p:spPr/>
        <p:txBody>
          <a:bodyPr/>
          <a:lstStyle/>
          <a:p>
            <a:pPr marL="609600" indent="-609600"/>
            <a:r>
              <a:rPr lang="en-US" altLang="en-US" sz="2400"/>
              <a:t>Difficult cases with </a:t>
            </a:r>
            <a:r>
              <a:rPr lang="en-US" altLang="en-US" sz="2400">
                <a:solidFill>
                  <a:srgbClr val="FF3399"/>
                </a:solidFill>
              </a:rPr>
              <a:t>extremely fine, calcified, multiple canals</a:t>
            </a:r>
            <a:r>
              <a:rPr lang="en-US" altLang="en-US" sz="2400"/>
              <a:t> may not be treatable in one appointment without causing under stress for both the patient and the clinician. </a:t>
            </a:r>
          </a:p>
          <a:p>
            <a:pPr marL="609600" indent="-609600">
              <a:buNone/>
            </a:pPr>
            <a:endParaRPr lang="en-US" altLang="en-US" sz="2400"/>
          </a:p>
          <a:p>
            <a:pPr marL="609600" indent="-609600"/>
            <a:r>
              <a:rPr lang="en-US" altLang="en-US" sz="2400"/>
              <a:t>The clinician may </a:t>
            </a:r>
            <a:r>
              <a:rPr lang="en-US" altLang="en-US" sz="2400">
                <a:solidFill>
                  <a:srgbClr val="FF3399"/>
                </a:solidFill>
              </a:rPr>
              <a:t>lack the expertise</a:t>
            </a:r>
            <a:r>
              <a:rPr lang="en-US" altLang="en-US" sz="2400"/>
              <a:t> to properly treat a case in one visit.  This could result in failures, flare up etc.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FB7FED5-E800-FAF7-7A41-EA215DD53846}"/>
              </a:ext>
            </a:extLst>
          </p:cNvPr>
          <p:cNvSpPr>
            <a:spLocks noGrp="1" noChangeArrowheads="1"/>
          </p:cNvSpPr>
          <p:nvPr>
            <p:ph type="title"/>
          </p:nvPr>
        </p:nvSpPr>
        <p:spPr>
          <a:xfrm>
            <a:off x="1905000" y="0"/>
            <a:ext cx="8229600" cy="1143000"/>
          </a:xfrm>
        </p:spPr>
        <p:txBody>
          <a:bodyPr/>
          <a:lstStyle/>
          <a:p>
            <a:pPr eaLnBrk="1" hangingPunct="1"/>
            <a:r>
              <a:rPr lang="en-US" altLang="en-US" sz="3600"/>
              <a:t>PATIENT CONSENT</a:t>
            </a:r>
          </a:p>
        </p:txBody>
      </p:sp>
      <p:sp>
        <p:nvSpPr>
          <p:cNvPr id="21507" name="Rectangle 3">
            <a:extLst>
              <a:ext uri="{FF2B5EF4-FFF2-40B4-BE49-F238E27FC236}">
                <a16:creationId xmlns:a16="http://schemas.microsoft.com/office/drawing/2014/main" id="{FFC1B90B-A5A7-3EDE-918A-1F205FAAFBD7}"/>
              </a:ext>
            </a:extLst>
          </p:cNvPr>
          <p:cNvSpPr>
            <a:spLocks noGrp="1" noChangeArrowheads="1"/>
          </p:cNvSpPr>
          <p:nvPr>
            <p:ph idx="1"/>
          </p:nvPr>
        </p:nvSpPr>
        <p:spPr>
          <a:xfrm>
            <a:off x="1828800" y="914400"/>
            <a:ext cx="8534400" cy="5562600"/>
          </a:xfrm>
        </p:spPr>
        <p:txBody>
          <a:bodyPr/>
          <a:lstStyle/>
          <a:p>
            <a:pPr eaLnBrk="1" hangingPunct="1">
              <a:lnSpc>
                <a:spcPct val="90000"/>
              </a:lnSpc>
            </a:pPr>
            <a:r>
              <a:rPr lang="en-US" altLang="en-US" sz="2400"/>
              <a:t>The patient should accept the proposed single appointment procedure - desired co-operation.</a:t>
            </a:r>
          </a:p>
          <a:p>
            <a:pPr eaLnBrk="1" hangingPunct="1">
              <a:lnSpc>
                <a:spcPct val="90000"/>
              </a:lnSpc>
            </a:pPr>
            <a:endParaRPr lang="en-US" altLang="en-US" sz="2400"/>
          </a:p>
          <a:p>
            <a:pPr eaLnBrk="1" hangingPunct="1">
              <a:lnSpc>
                <a:spcPct val="90000"/>
              </a:lnSpc>
              <a:buFontTx/>
              <a:buNone/>
            </a:pPr>
            <a:r>
              <a:rPr lang="en-US" altLang="en-US" sz="2400"/>
              <a:t> </a:t>
            </a:r>
            <a:r>
              <a:rPr lang="en-US" altLang="en-US" sz="2000" b="1"/>
              <a:t>SYSTEMIC EVALUATION AND PREMEDITATION :</a:t>
            </a:r>
          </a:p>
          <a:p>
            <a:pPr eaLnBrk="1" hangingPunct="1">
              <a:lnSpc>
                <a:spcPct val="90000"/>
              </a:lnSpc>
            </a:pPr>
            <a:r>
              <a:rPr lang="en-US" altLang="en-US" sz="2400"/>
              <a:t>A history of </a:t>
            </a:r>
            <a:r>
              <a:rPr lang="en-US" altLang="en-US" sz="2400">
                <a:solidFill>
                  <a:srgbClr val="FF3300"/>
                </a:solidFill>
              </a:rPr>
              <a:t>Myocardial infarction</a:t>
            </a:r>
            <a:r>
              <a:rPr lang="en-US" altLang="en-US" sz="2400"/>
              <a:t> within the past six months is contraindicated for elective dental treatment. These patients should be treated with  a stress reduction protocol which includes short appointments ,psycosedation and pain and anxiety control.</a:t>
            </a:r>
          </a:p>
          <a:p>
            <a:pPr eaLnBrk="1" hangingPunct="1">
              <a:lnSpc>
                <a:spcPct val="90000"/>
              </a:lnSpc>
            </a:pPr>
            <a:endParaRPr lang="en-US" altLang="en-US" sz="2400"/>
          </a:p>
          <a:p>
            <a:pPr eaLnBrk="1" hangingPunct="1">
              <a:lnSpc>
                <a:spcPct val="90000"/>
              </a:lnSpc>
            </a:pPr>
            <a:r>
              <a:rPr lang="en-US" altLang="en-US" sz="2400"/>
              <a:t>Patients with a history pf </a:t>
            </a:r>
            <a:r>
              <a:rPr lang="en-US" altLang="en-US" sz="2400">
                <a:solidFill>
                  <a:srgbClr val="FF3300"/>
                </a:solidFill>
              </a:rPr>
              <a:t>Rheumatic heart disease</a:t>
            </a:r>
            <a:r>
              <a:rPr lang="en-US" altLang="en-US" sz="2400"/>
              <a:t> should be premeditated with amoxicillin ,erythromycin  or clindamycin, as per  the current “American heart association guidelines”</a:t>
            </a:r>
          </a:p>
          <a:p>
            <a:pPr eaLnBrk="1" hangingPunct="1">
              <a:lnSpc>
                <a:spcPct val="90000"/>
              </a:lnSpc>
            </a:pPr>
            <a:endParaRPr lang="en-US" altLang="en-US" sz="2400"/>
          </a:p>
          <a:p>
            <a:pPr eaLnBrk="1" hangingPunct="1">
              <a:lnSpc>
                <a:spcPct val="90000"/>
              </a:lnSpc>
              <a:buFontTx/>
              <a:buNone/>
            </a:pPr>
            <a:endParaRPr lang="en-US" altLang="en-US" sz="2400"/>
          </a:p>
          <a:p>
            <a:pPr eaLnBrk="1" hangingPunct="1">
              <a:lnSpc>
                <a:spcPct val="90000"/>
              </a:lnSpc>
            </a:pPr>
            <a:endParaRPr lang="en-US" altLang="en-U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46AB80F-3844-3BC3-A735-CF7C0ED2ED5E}"/>
              </a:ext>
            </a:extLst>
          </p:cNvPr>
          <p:cNvSpPr>
            <a:spLocks noGrp="1" noChangeArrowheads="1"/>
          </p:cNvSpPr>
          <p:nvPr>
            <p:ph type="title"/>
          </p:nvPr>
        </p:nvSpPr>
        <p:spPr/>
        <p:txBody>
          <a:bodyPr/>
          <a:lstStyle/>
          <a:p>
            <a:pPr eaLnBrk="1" hangingPunct="1"/>
            <a:r>
              <a:rPr lang="en-US" altLang="en-US" sz="2800" b="1"/>
              <a:t>TECHNIQUES FOR CLEANING AND SHAPING USED IN SINGLE – VISIT.</a:t>
            </a:r>
            <a:r>
              <a:rPr lang="en-US" altLang="en-US" sz="4000"/>
              <a:t> </a:t>
            </a:r>
          </a:p>
        </p:txBody>
      </p:sp>
      <p:sp>
        <p:nvSpPr>
          <p:cNvPr id="22531" name="Rectangle 3">
            <a:extLst>
              <a:ext uri="{FF2B5EF4-FFF2-40B4-BE49-F238E27FC236}">
                <a16:creationId xmlns:a16="http://schemas.microsoft.com/office/drawing/2014/main" id="{909C0BFD-03D3-AB79-DFF2-A934695EAF3E}"/>
              </a:ext>
            </a:extLst>
          </p:cNvPr>
          <p:cNvSpPr>
            <a:spLocks noGrp="1" noChangeArrowheads="1"/>
          </p:cNvSpPr>
          <p:nvPr>
            <p:ph idx="1"/>
          </p:nvPr>
        </p:nvSpPr>
        <p:spPr>
          <a:xfrm>
            <a:off x="1828800" y="2332038"/>
            <a:ext cx="8229600" cy="4525962"/>
          </a:xfrm>
        </p:spPr>
        <p:txBody>
          <a:bodyPr/>
          <a:lstStyle/>
          <a:p>
            <a:pPr algn="just" eaLnBrk="1" hangingPunct="1">
              <a:lnSpc>
                <a:spcPct val="90000"/>
              </a:lnSpc>
            </a:pPr>
            <a:r>
              <a:rPr lang="en-US" altLang="en-US" sz="2400"/>
              <a:t>Cleaning and shaping of root canal system is considered to be most important step for endodontic therapy.    The introduction of canal preparation techniques  that focus on the flaring of the canal walls has significantly influenced this phase of root canal treatment, however some disadvantages have also been reported. One of these is extrusion of material beyond the apical foremen.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23F930A0-5A42-7D36-E8FE-29E9EBE81206}"/>
              </a:ext>
            </a:extLst>
          </p:cNvPr>
          <p:cNvSpPr>
            <a:spLocks noGrp="1" noChangeArrowheads="1"/>
          </p:cNvSpPr>
          <p:nvPr>
            <p:ph idx="1"/>
          </p:nvPr>
        </p:nvSpPr>
        <p:spPr/>
        <p:txBody>
          <a:bodyPr/>
          <a:lstStyle/>
          <a:p>
            <a:pPr algn="just" eaLnBrk="1" hangingPunct="1">
              <a:lnSpc>
                <a:spcPct val="80000"/>
              </a:lnSpc>
            </a:pPr>
            <a:r>
              <a:rPr lang="en-US" altLang="en-US" sz="2400"/>
              <a:t>Especially in cases of non-vital pulps, this extrusion may cause of flare up with subsequent discomfort and swelling for the patient. Moreover </a:t>
            </a:r>
            <a:r>
              <a:rPr lang="en-US" altLang="en-US" sz="2400">
                <a:solidFill>
                  <a:srgbClr val="FF3399"/>
                </a:solidFill>
              </a:rPr>
              <a:t>Holland et al., (1980)</a:t>
            </a:r>
            <a:r>
              <a:rPr lang="en-US" altLang="en-US" sz="2400"/>
              <a:t> have demonstrated that the healing process may be impaired when infected dentin chips are carried to the apical area and lie between the filling material  and the periapical tissues. </a:t>
            </a:r>
          </a:p>
          <a:p>
            <a:pPr algn="just" eaLnBrk="1" hangingPunct="1">
              <a:lnSpc>
                <a:spcPct val="80000"/>
              </a:lnSpc>
              <a:buFontTx/>
              <a:buNone/>
            </a:pPr>
            <a:endParaRPr lang="en-US" altLang="en-US" sz="2400"/>
          </a:p>
          <a:p>
            <a:pPr algn="just" eaLnBrk="1" hangingPunct="1">
              <a:lnSpc>
                <a:spcPct val="80000"/>
              </a:lnSpc>
              <a:buFontTx/>
              <a:buNone/>
            </a:pPr>
            <a:r>
              <a:rPr lang="en-US" altLang="en-US" sz="2400"/>
              <a:t>  	These findings, together with the reports have told us that debris extrusion during instrumentation, have led to the adoption of another approach in canal preparation.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4528A471-DCB0-4909-F5F7-45F30C2B4AC7}"/>
              </a:ext>
            </a:extLst>
          </p:cNvPr>
          <p:cNvSpPr>
            <a:spLocks noGrp="1" noChangeArrowheads="1"/>
          </p:cNvSpPr>
          <p:nvPr>
            <p:ph idx="1"/>
          </p:nvPr>
        </p:nvSpPr>
        <p:spPr>
          <a:xfrm>
            <a:off x="2057400" y="1981201"/>
            <a:ext cx="8229600" cy="4525963"/>
          </a:xfrm>
        </p:spPr>
        <p:txBody>
          <a:bodyPr/>
          <a:lstStyle/>
          <a:p>
            <a:pPr eaLnBrk="1" hangingPunct="1">
              <a:lnSpc>
                <a:spcPct val="90000"/>
              </a:lnSpc>
            </a:pPr>
            <a:r>
              <a:rPr lang="en-US" altLang="en-US" sz="2400"/>
              <a:t>Instead  of  preparing the root canal in an apical – cervical direction (flared preparation, step-back preparation, canal funneling, telescopic preparation), newer technique have been designed to avoid  problems encountered in this approach.  These technique are called cervical or coronal flaring techniques, in which the root canal is prepared in cervical apical direction.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DEB999CD-B24E-AB85-48D1-5EC2A75B28C0}"/>
              </a:ext>
            </a:extLst>
          </p:cNvPr>
          <p:cNvSpPr>
            <a:spLocks noGrp="1" noChangeArrowheads="1"/>
          </p:cNvSpPr>
          <p:nvPr>
            <p:ph idx="1"/>
          </p:nvPr>
        </p:nvSpPr>
        <p:spPr>
          <a:xfrm>
            <a:off x="1676400" y="762000"/>
            <a:ext cx="8991600" cy="6096000"/>
          </a:xfrm>
        </p:spPr>
        <p:txBody>
          <a:bodyPr/>
          <a:lstStyle/>
          <a:p>
            <a:pPr eaLnBrk="1" hangingPunct="1"/>
            <a:r>
              <a:rPr lang="en-US" altLang="en-US" sz="2400"/>
              <a:t>Some of the techniques involved are</a:t>
            </a:r>
          </a:p>
          <a:p>
            <a:pPr eaLnBrk="1" hangingPunct="1"/>
            <a:r>
              <a:rPr lang="en-US" altLang="en-US" sz="2400"/>
              <a:t> The crown –down pressure less technique (Marshall and Papin 1980), </a:t>
            </a:r>
          </a:p>
          <a:p>
            <a:pPr eaLnBrk="1" hangingPunct="1"/>
            <a:r>
              <a:rPr lang="en-US" altLang="en-US" sz="2400"/>
              <a:t>The step down technique (Goerig et al 1982),</a:t>
            </a:r>
          </a:p>
          <a:p>
            <a:pPr eaLnBrk="1" hangingPunct="1"/>
            <a:r>
              <a:rPr lang="en-US" altLang="en-US" sz="2400"/>
              <a:t>The preflaring technique (Gerstein 1983), </a:t>
            </a:r>
          </a:p>
          <a:p>
            <a:pPr eaLnBrk="1" hangingPunct="1"/>
            <a:r>
              <a:rPr lang="en-US" altLang="en-US" sz="2400"/>
              <a:t>The double flare technique (Fava 1983) </a:t>
            </a:r>
          </a:p>
          <a:p>
            <a:pPr eaLnBrk="1" hangingPunct="1"/>
            <a:r>
              <a:rPr lang="en-US" altLang="en-US" sz="2400"/>
              <a:t>and The reverse flaring technique (Weine 1989).  </a:t>
            </a:r>
          </a:p>
          <a:p>
            <a:pPr eaLnBrk="1" hangingPunct="1"/>
            <a:endParaRPr lang="en-US" altLang="en-US" sz="2400"/>
          </a:p>
          <a:p>
            <a:pPr eaLnBrk="1" hangingPunct="1">
              <a:buFontTx/>
              <a:buNone/>
            </a:pPr>
            <a:r>
              <a:rPr lang="en-US" altLang="en-US" sz="2400"/>
              <a:t>These technique were designed following a series of findings that established the basic principles which are as follows.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921A8CB9-778A-3CEF-1C89-559E1D9D2579}"/>
              </a:ext>
            </a:extLst>
          </p:cNvPr>
          <p:cNvSpPr>
            <a:spLocks noGrp="1" noChangeArrowheads="1"/>
          </p:cNvSpPr>
          <p:nvPr>
            <p:ph idx="1"/>
          </p:nvPr>
        </p:nvSpPr>
        <p:spPr>
          <a:xfrm>
            <a:off x="2209800" y="1447801"/>
            <a:ext cx="8458200" cy="5745163"/>
          </a:xfrm>
        </p:spPr>
        <p:txBody>
          <a:bodyPr/>
          <a:lstStyle/>
          <a:p>
            <a:pPr marL="990600" lvl="1" indent="-533400"/>
            <a:r>
              <a:rPr lang="en-US" altLang="en-US"/>
              <a:t>Removal of dentin interferences at the canal orifice and cervical third, resulting in more direct access to the middle and apical thirds. </a:t>
            </a:r>
          </a:p>
          <a:p>
            <a:pPr marL="990600" lvl="1" indent="-533400">
              <a:buNone/>
            </a:pPr>
            <a:endParaRPr lang="en-US" altLang="en-US"/>
          </a:p>
          <a:p>
            <a:pPr marL="990600" lvl="1" indent="-533400"/>
            <a:r>
              <a:rPr lang="en-US" altLang="en-US"/>
              <a:t>Neutralization and removal of pulp contents from the cervical third before the preparation of middle and apical thirds.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63886407-CAE9-EE5B-1FA0-76E54100DB29}"/>
              </a:ext>
            </a:extLst>
          </p:cNvPr>
          <p:cNvSpPr>
            <a:spLocks noGrp="1" noChangeArrowheads="1"/>
          </p:cNvSpPr>
          <p:nvPr>
            <p:ph idx="1"/>
          </p:nvPr>
        </p:nvSpPr>
        <p:spPr>
          <a:xfrm>
            <a:off x="1905000" y="1295401"/>
            <a:ext cx="8229600" cy="4525963"/>
          </a:xfrm>
        </p:spPr>
        <p:txBody>
          <a:bodyPr/>
          <a:lstStyle/>
          <a:p>
            <a:pPr lvl="1" algn="just" eaLnBrk="1" hangingPunct="1"/>
            <a:r>
              <a:rPr lang="en-US" altLang="en-US"/>
              <a:t>Establishment of an adequate coronal escape route in the initial phase of the treatment. This decreases the apically directed hydrostatic pressure generated by the up and down movements of the file in the wet canal.  It also decreases the probability of carrying pulpal debris beyond the apical foramen. </a:t>
            </a:r>
          </a:p>
          <a:p>
            <a:pPr lvl="1" algn="just" eaLnBrk="1" hangingPunct="1">
              <a:buFontTx/>
              <a:buNone/>
            </a:pPr>
            <a:endParaRPr lang="en-US" altLang="en-US"/>
          </a:p>
          <a:p>
            <a:pPr lvl="1" algn="just" eaLnBrk="1" hangingPunct="1"/>
            <a:r>
              <a:rPr lang="en-US" altLang="en-US"/>
              <a:t>Deeper penetration of the irrigant needle, which permits the irrigant solution to go further into the root canal and reach the middle and apical thirds in the initial phase of the treatment. </a:t>
            </a:r>
          </a:p>
          <a:p>
            <a:pPr algn="just" eaLnBrk="1" hangingPunct="1"/>
            <a:endParaRPr lang="en-US" altLang="en-US"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41BACD05-F0FF-2790-B51C-AF8515557433}"/>
              </a:ext>
            </a:extLst>
          </p:cNvPr>
          <p:cNvSpPr>
            <a:spLocks noGrp="1" noChangeArrowheads="1"/>
          </p:cNvSpPr>
          <p:nvPr>
            <p:ph idx="1"/>
          </p:nvPr>
        </p:nvSpPr>
        <p:spPr>
          <a:xfrm>
            <a:off x="1524000" y="1"/>
            <a:ext cx="9144000" cy="5592763"/>
          </a:xfrm>
        </p:spPr>
        <p:txBody>
          <a:bodyPr>
            <a:normAutofit fontScale="92500" lnSpcReduction="10000"/>
          </a:bodyPr>
          <a:lstStyle/>
          <a:p>
            <a:pPr eaLnBrk="1" hangingPunct="1">
              <a:buFontTx/>
              <a:buNone/>
            </a:pPr>
            <a:r>
              <a:rPr lang="en-US" altLang="en-US" sz="2400" b="1"/>
              <a:t>CROWN DOWN PRESSURE LESS TECHNIQUE </a:t>
            </a:r>
          </a:p>
          <a:p>
            <a:pPr eaLnBrk="1" hangingPunct="1">
              <a:buFontTx/>
              <a:buNone/>
            </a:pPr>
            <a:r>
              <a:rPr lang="en-US" altLang="en-US" sz="2400" b="1"/>
              <a:t>                   (MARSHALL &amp;PAPIN 1980)</a:t>
            </a:r>
          </a:p>
          <a:p>
            <a:pPr eaLnBrk="1" hangingPunct="1">
              <a:buFontTx/>
              <a:buNone/>
            </a:pPr>
            <a:endParaRPr lang="en-US" altLang="en-US" sz="2400" b="1"/>
          </a:p>
          <a:p>
            <a:pPr eaLnBrk="1" hangingPunct="1"/>
            <a:r>
              <a:rPr lang="en-US" altLang="en-US" sz="2400"/>
              <a:t>Gates glidden  drills and larger size files  are used in the coronal  2/3</a:t>
            </a:r>
            <a:r>
              <a:rPr lang="en-US" altLang="en-US" sz="2400" baseline="30000"/>
              <a:t>rd</a:t>
            </a:r>
            <a:r>
              <a:rPr lang="en-US" altLang="en-US" sz="2400"/>
              <a:t> of the canal.</a:t>
            </a:r>
          </a:p>
          <a:p>
            <a:pPr eaLnBrk="1" hangingPunct="1"/>
            <a:endParaRPr lang="en-US" altLang="en-US" sz="2400"/>
          </a:p>
          <a:p>
            <a:pPr eaLnBrk="1" hangingPunct="1"/>
            <a:r>
              <a:rPr lang="en-US" altLang="en-US" sz="2400"/>
              <a:t> progressively smaller K –type files in clockwise rotation without apical pressure, are used in sequences  until a satisfactory apical preparation is obtained.</a:t>
            </a:r>
          </a:p>
          <a:p>
            <a:pPr eaLnBrk="1" hangingPunct="1">
              <a:buFontTx/>
              <a:buNone/>
            </a:pPr>
            <a:endParaRPr lang="en-US" altLang="en-US" sz="2400"/>
          </a:p>
          <a:p>
            <a:pPr eaLnBrk="1" hangingPunct="1"/>
            <a:r>
              <a:rPr lang="en-US" altLang="en-US" sz="2400"/>
              <a:t>The purpose of this technique is to minimize or eliminate the amount of necrotic debris that could be extruded through the apical foramen during instrumentation. This helps in preventing post – treatment discomfort incomplete cleansing and difficulty in achieving a biocompatible seal at the apical constriction.</a:t>
            </a:r>
          </a:p>
          <a:p>
            <a:pPr eaLnBrk="1" hangingPunct="1">
              <a:buFontTx/>
              <a:buNone/>
            </a:pPr>
            <a:r>
              <a:rPr lang="en-US" altLang="en-US" sz="240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FC0AAC7E-B91B-E805-3A7E-B3C95856A163}"/>
              </a:ext>
            </a:extLst>
          </p:cNvPr>
          <p:cNvSpPr>
            <a:spLocks noGrp="1" noChangeArrowheads="1"/>
          </p:cNvSpPr>
          <p:nvPr>
            <p:ph type="title"/>
          </p:nvPr>
        </p:nvSpPr>
        <p:spPr>
          <a:xfrm>
            <a:off x="1524000" y="0"/>
            <a:ext cx="8839200" cy="1143000"/>
          </a:xfrm>
        </p:spPr>
        <p:txBody>
          <a:bodyPr/>
          <a:lstStyle/>
          <a:p>
            <a:pPr eaLnBrk="1" hangingPunct="1"/>
            <a:r>
              <a:rPr lang="en-US" altLang="en-US" sz="2800" b="1"/>
              <a:t>STEP DOWN TECHNIQUE</a:t>
            </a:r>
            <a:r>
              <a:rPr lang="en-US" altLang="en-US" b="1"/>
              <a:t> </a:t>
            </a:r>
            <a:r>
              <a:rPr lang="en-US" altLang="en-US" sz="3200" b="1"/>
              <a:t>(George et al 1982)</a:t>
            </a:r>
          </a:p>
        </p:txBody>
      </p:sp>
      <p:sp>
        <p:nvSpPr>
          <p:cNvPr id="29699" name="Rectangle 3">
            <a:extLst>
              <a:ext uri="{FF2B5EF4-FFF2-40B4-BE49-F238E27FC236}">
                <a16:creationId xmlns:a16="http://schemas.microsoft.com/office/drawing/2014/main" id="{147D94CF-0500-9115-14F8-51670AE0DE17}"/>
              </a:ext>
            </a:extLst>
          </p:cNvPr>
          <p:cNvSpPr>
            <a:spLocks noGrp="1" noChangeArrowheads="1"/>
          </p:cNvSpPr>
          <p:nvPr>
            <p:ph idx="1"/>
          </p:nvPr>
        </p:nvSpPr>
        <p:spPr>
          <a:xfrm>
            <a:off x="1905000" y="990601"/>
            <a:ext cx="8305800" cy="5135563"/>
          </a:xfrm>
        </p:spPr>
        <p:txBody>
          <a:bodyPr/>
          <a:lstStyle/>
          <a:p>
            <a:pPr eaLnBrk="1" hangingPunct="1"/>
            <a:r>
              <a:rPr lang="en-US" altLang="en-US" sz="2400"/>
              <a:t>Combination of crown down and step back technique .</a:t>
            </a:r>
          </a:p>
          <a:p>
            <a:pPr eaLnBrk="1" hangingPunct="1"/>
            <a:r>
              <a:rPr lang="en-US" altLang="en-US" sz="2400"/>
              <a:t>Coronal enlargement of the curved canal prior to the apical enlargement.</a:t>
            </a:r>
          </a:p>
          <a:p>
            <a:pPr eaLnBrk="1" hangingPunct="1"/>
            <a:r>
              <a:rPr lang="en-US" altLang="en-US" sz="2400"/>
              <a:t>Done by using a file placed approximately 2/3</a:t>
            </a:r>
            <a:r>
              <a:rPr lang="en-US" altLang="en-US" sz="2400" baseline="30000"/>
              <a:t>rd</a:t>
            </a:r>
            <a:r>
              <a:rPr lang="en-US" altLang="en-US" sz="2400"/>
              <a:t> of the way down the curved canal and then filing laterally at the length using only filling action with H files from No 15 through No 25 .</a:t>
            </a:r>
          </a:p>
          <a:p>
            <a:pPr eaLnBrk="1" hangingPunct="1"/>
            <a:r>
              <a:rPr lang="en-US" altLang="en-US" sz="2400"/>
              <a:t>Next gates Glidden (#2 &amp; #3) are used to widen the coronal portion of the preparation.</a:t>
            </a:r>
          </a:p>
          <a:p>
            <a:pPr eaLnBrk="1" hangingPunct="1"/>
            <a:r>
              <a:rPr lang="en-US" altLang="en-US" sz="2400"/>
              <a:t>Working length is established and apical portion is enlarged to size no 25.</a:t>
            </a:r>
          </a:p>
          <a:p>
            <a:pPr eaLnBrk="1" hangingPunct="1"/>
            <a:endParaRPr lang="en-US" altLang="en-US" sz="2400"/>
          </a:p>
          <a:p>
            <a:pPr eaLnBrk="1" hangingPunct="1"/>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E0AC0243-9DF1-283F-BD1A-AF72C02C67EF}"/>
              </a:ext>
            </a:extLst>
          </p:cNvPr>
          <p:cNvSpPr>
            <a:spLocks noGrp="1" noChangeArrowheads="1"/>
          </p:cNvSpPr>
          <p:nvPr>
            <p:ph idx="1"/>
          </p:nvPr>
        </p:nvSpPr>
        <p:spPr>
          <a:xfrm>
            <a:off x="1981200" y="609600"/>
            <a:ext cx="8382000" cy="6172200"/>
          </a:xfrm>
        </p:spPr>
        <p:txBody>
          <a:bodyPr>
            <a:normAutofit fontScale="92500" lnSpcReduction="10000"/>
          </a:bodyPr>
          <a:lstStyle/>
          <a:p>
            <a:pPr marL="0" indent="0" algn="ctr">
              <a:lnSpc>
                <a:spcPct val="110000"/>
              </a:lnSpc>
              <a:buNone/>
            </a:pPr>
            <a:r>
              <a:rPr lang="en-US" altLang="en-US" sz="2400" b="1" dirty="0"/>
              <a:t>CONTENT</a:t>
            </a:r>
          </a:p>
          <a:p>
            <a:pPr eaLnBrk="1" hangingPunct="1">
              <a:lnSpc>
                <a:spcPct val="110000"/>
              </a:lnSpc>
            </a:pPr>
            <a:r>
              <a:rPr lang="en-US" altLang="en-US" sz="2400" b="1" dirty="0"/>
              <a:t>Introduction </a:t>
            </a:r>
          </a:p>
          <a:p>
            <a:pPr eaLnBrk="1" hangingPunct="1">
              <a:lnSpc>
                <a:spcPct val="110000"/>
              </a:lnSpc>
            </a:pPr>
            <a:r>
              <a:rPr lang="en-US" altLang="en-US" sz="2400" b="1" dirty="0"/>
              <a:t>Definition</a:t>
            </a:r>
          </a:p>
          <a:p>
            <a:pPr eaLnBrk="1" hangingPunct="1">
              <a:lnSpc>
                <a:spcPct val="110000"/>
              </a:lnSpc>
            </a:pPr>
            <a:r>
              <a:rPr lang="en-US" altLang="en-US" sz="2400" b="1" dirty="0"/>
              <a:t>History</a:t>
            </a:r>
          </a:p>
          <a:p>
            <a:pPr eaLnBrk="1" hangingPunct="1">
              <a:lnSpc>
                <a:spcPct val="110000"/>
              </a:lnSpc>
            </a:pPr>
            <a:r>
              <a:rPr lang="en-US" altLang="en-US" sz="2400" b="1" dirty="0"/>
              <a:t>Guidelines</a:t>
            </a:r>
          </a:p>
          <a:p>
            <a:pPr eaLnBrk="1" hangingPunct="1">
              <a:lnSpc>
                <a:spcPct val="110000"/>
              </a:lnSpc>
              <a:buFontTx/>
              <a:buNone/>
            </a:pPr>
            <a:r>
              <a:rPr lang="en-US" altLang="en-US" sz="2400" dirty="0"/>
              <a:t>       -</a:t>
            </a:r>
            <a:r>
              <a:rPr lang="en-US" altLang="en-US" sz="2000" dirty="0" err="1"/>
              <a:t>Oliet’s</a:t>
            </a:r>
            <a:r>
              <a:rPr lang="en-US" altLang="en-US" sz="2000" dirty="0"/>
              <a:t> criteria for case selection</a:t>
            </a:r>
            <a:endParaRPr lang="en-US" altLang="en-US" sz="2000" b="1" dirty="0"/>
          </a:p>
          <a:p>
            <a:pPr eaLnBrk="1" hangingPunct="1">
              <a:lnSpc>
                <a:spcPct val="110000"/>
              </a:lnSpc>
            </a:pPr>
            <a:r>
              <a:rPr lang="en-US" altLang="en-US" sz="2400" b="1" dirty="0"/>
              <a:t>Indications of single – Visit. </a:t>
            </a:r>
          </a:p>
          <a:p>
            <a:pPr eaLnBrk="1" hangingPunct="1">
              <a:lnSpc>
                <a:spcPct val="110000"/>
              </a:lnSpc>
            </a:pPr>
            <a:r>
              <a:rPr lang="en-US" altLang="en-US" sz="2400" b="1" dirty="0"/>
              <a:t>Contra Indications of single – visit </a:t>
            </a:r>
          </a:p>
          <a:p>
            <a:pPr eaLnBrk="1" hangingPunct="1">
              <a:lnSpc>
                <a:spcPct val="110000"/>
              </a:lnSpc>
            </a:pPr>
            <a:r>
              <a:rPr lang="en-US" altLang="en-US" sz="2400" b="1" dirty="0"/>
              <a:t>Advantages of Single – Visit. </a:t>
            </a:r>
          </a:p>
          <a:p>
            <a:pPr eaLnBrk="1" hangingPunct="1">
              <a:lnSpc>
                <a:spcPct val="110000"/>
              </a:lnSpc>
            </a:pPr>
            <a:r>
              <a:rPr lang="en-US" altLang="en-US" sz="2400" b="1" dirty="0"/>
              <a:t>Disadvantages of Single – Visit </a:t>
            </a:r>
          </a:p>
          <a:p>
            <a:pPr eaLnBrk="1" hangingPunct="1">
              <a:lnSpc>
                <a:spcPct val="110000"/>
              </a:lnSpc>
            </a:pPr>
            <a:r>
              <a:rPr lang="en-US" altLang="en-US" sz="2400" b="1" dirty="0"/>
              <a:t>Patient Consent</a:t>
            </a:r>
          </a:p>
          <a:p>
            <a:pPr eaLnBrk="1" hangingPunct="1">
              <a:lnSpc>
                <a:spcPct val="110000"/>
              </a:lnSpc>
              <a:buFontTx/>
              <a:buChar char="-"/>
            </a:pPr>
            <a:r>
              <a:rPr lang="en-US" altLang="en-US" sz="2000" dirty="0"/>
              <a:t>Systemic evaluation and</a:t>
            </a:r>
          </a:p>
          <a:p>
            <a:pPr eaLnBrk="1" hangingPunct="1">
              <a:lnSpc>
                <a:spcPct val="110000"/>
              </a:lnSpc>
              <a:buFontTx/>
              <a:buChar char="-"/>
            </a:pPr>
            <a:r>
              <a:rPr lang="en-US" altLang="en-US" sz="2000" dirty="0"/>
              <a:t> Premeditation</a:t>
            </a:r>
            <a:r>
              <a:rPr lang="en-US" altLang="en-US" sz="2400" dirty="0"/>
              <a:t> </a:t>
            </a:r>
          </a:p>
          <a:p>
            <a:pPr eaLnBrk="1" hangingPunct="1">
              <a:lnSpc>
                <a:spcPct val="110000"/>
              </a:lnSpc>
              <a:buFontTx/>
              <a:buNone/>
            </a:pPr>
            <a:endParaRPr lang="en-US" alt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C9ECDEEF-C54E-18C7-01B4-024A4C03A55A}"/>
              </a:ext>
            </a:extLst>
          </p:cNvPr>
          <p:cNvSpPr>
            <a:spLocks noGrp="1" noChangeArrowheads="1"/>
          </p:cNvSpPr>
          <p:nvPr>
            <p:ph idx="1"/>
          </p:nvPr>
        </p:nvSpPr>
        <p:spPr>
          <a:xfrm>
            <a:off x="1524000" y="304801"/>
            <a:ext cx="8839200" cy="5821363"/>
          </a:xfrm>
        </p:spPr>
        <p:txBody>
          <a:bodyPr/>
          <a:lstStyle/>
          <a:p>
            <a:pPr eaLnBrk="1" hangingPunct="1">
              <a:lnSpc>
                <a:spcPct val="90000"/>
              </a:lnSpc>
              <a:buFontTx/>
              <a:buNone/>
            </a:pPr>
            <a:endParaRPr lang="en-US" altLang="en-US" sz="4000" b="1"/>
          </a:p>
          <a:p>
            <a:pPr eaLnBrk="1" hangingPunct="1">
              <a:lnSpc>
                <a:spcPct val="90000"/>
              </a:lnSpc>
              <a:buFontTx/>
              <a:buNone/>
            </a:pPr>
            <a:r>
              <a:rPr lang="en-US" altLang="en-US" b="1"/>
              <a:t>DOUBLE – FLARE TECHNIQUE</a:t>
            </a:r>
            <a:r>
              <a:rPr lang="en-US" altLang="en-US" sz="2400" b="1"/>
              <a:t> </a:t>
            </a:r>
          </a:p>
          <a:p>
            <a:pPr eaLnBrk="1" hangingPunct="1">
              <a:lnSpc>
                <a:spcPct val="90000"/>
              </a:lnSpc>
              <a:buFontTx/>
              <a:buNone/>
            </a:pPr>
            <a:r>
              <a:rPr lang="en-US" altLang="en-US"/>
              <a:t>	According to Fava (1983), the double flare technique has three phases. In the first one, a cervical – apical flaring was performed according to the basic principles. </a:t>
            </a:r>
          </a:p>
          <a:p>
            <a:pPr eaLnBrk="1" hangingPunct="1">
              <a:lnSpc>
                <a:spcPct val="90000"/>
              </a:lnSpc>
            </a:pPr>
            <a:r>
              <a:rPr lang="en-US" altLang="en-US"/>
              <a:t>	In second phase : This was characterized by development of apical matrix.  After reaching the correct length, two or three instruments were used in sequential order to prepare the space where the master cone would be adjusted and placed in the filling procedures. </a:t>
            </a:r>
          </a:p>
          <a:p>
            <a:pPr eaLnBrk="1" hangingPunct="1">
              <a:lnSpc>
                <a:spcPct val="90000"/>
              </a:lnSpc>
              <a:buFontTx/>
              <a:buNone/>
            </a:pPr>
            <a:r>
              <a:rPr lang="en-US" altLang="en-US" sz="1800" b="1"/>
              <a:t>                                                                                                  INT – ENDO.  J. 1998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1D2374CC-A0AA-4AA3-031D-BDDACD218E12}"/>
              </a:ext>
            </a:extLst>
          </p:cNvPr>
          <p:cNvSpPr>
            <a:spLocks noGrp="1" noChangeArrowheads="1"/>
          </p:cNvSpPr>
          <p:nvPr>
            <p:ph idx="1"/>
          </p:nvPr>
        </p:nvSpPr>
        <p:spPr>
          <a:xfrm>
            <a:off x="1905000" y="685801"/>
            <a:ext cx="8458200" cy="5897563"/>
          </a:xfrm>
        </p:spPr>
        <p:txBody>
          <a:bodyPr/>
          <a:lstStyle/>
          <a:p>
            <a:pPr eaLnBrk="1" hangingPunct="1">
              <a:lnSpc>
                <a:spcPct val="90000"/>
              </a:lnSpc>
            </a:pPr>
            <a:r>
              <a:rPr lang="en-US" altLang="en-US" sz="2400"/>
              <a:t>The third phase was performed in the apical -  cervical direction (flared – preparation) to achieve enhancement of canal shape and cleanliness. </a:t>
            </a:r>
          </a:p>
          <a:p>
            <a:pPr eaLnBrk="1" hangingPunct="1">
              <a:lnSpc>
                <a:spcPct val="90000"/>
              </a:lnSpc>
              <a:buFontTx/>
              <a:buNone/>
            </a:pPr>
            <a:endParaRPr lang="en-US" altLang="en-US" sz="2400"/>
          </a:p>
          <a:p>
            <a:pPr eaLnBrk="1" hangingPunct="1">
              <a:lnSpc>
                <a:spcPct val="90000"/>
              </a:lnSpc>
              <a:buFontTx/>
              <a:buNone/>
            </a:pPr>
            <a:r>
              <a:rPr lang="en-US" altLang="en-US" sz="2000" b="1"/>
              <a:t>MODIFIED DOUBLE FLARE TECHNIQUE( </a:t>
            </a:r>
            <a:r>
              <a:rPr lang="en-US" altLang="en-US" sz="2000"/>
              <a:t>Fava,1991)</a:t>
            </a:r>
          </a:p>
          <a:p>
            <a:pPr eaLnBrk="1" hangingPunct="1">
              <a:lnSpc>
                <a:spcPct val="90000"/>
              </a:lnSpc>
            </a:pPr>
            <a:r>
              <a:rPr lang="en-US" altLang="en-US" sz="2400"/>
              <a:t>The modification for this technique was done by elimination of third phase, for the following reasons. </a:t>
            </a:r>
          </a:p>
          <a:p>
            <a:pPr eaLnBrk="1" hangingPunct="1">
              <a:lnSpc>
                <a:spcPct val="90000"/>
              </a:lnSpc>
              <a:buFontTx/>
              <a:buNone/>
            </a:pPr>
            <a:endParaRPr lang="en-US" altLang="en-US" sz="2400"/>
          </a:p>
          <a:p>
            <a:pPr lvl="1" eaLnBrk="1" hangingPunct="1">
              <a:lnSpc>
                <a:spcPct val="90000"/>
              </a:lnSpc>
            </a:pPr>
            <a:r>
              <a:rPr lang="en-US" altLang="en-US" sz="2200"/>
              <a:t>It was  believed that flaring would be achieved during the first and second phases. </a:t>
            </a:r>
          </a:p>
          <a:p>
            <a:pPr lvl="1" eaLnBrk="1" hangingPunct="1">
              <a:lnSpc>
                <a:spcPct val="90000"/>
              </a:lnSpc>
            </a:pPr>
            <a:r>
              <a:rPr lang="en-US" altLang="en-US" sz="2200"/>
              <a:t>Elimination of the third phase makes the procedure less time consuming. </a:t>
            </a:r>
          </a:p>
          <a:p>
            <a:pPr lvl="1" eaLnBrk="1" hangingPunct="1">
              <a:lnSpc>
                <a:spcPct val="90000"/>
              </a:lnSpc>
            </a:pPr>
            <a:r>
              <a:rPr lang="en-US" altLang="en-US" sz="2200"/>
              <a:t>Elimination of the third phase will decrease the possibility of the tooth by excessive dentin removal. </a:t>
            </a:r>
          </a:p>
          <a:p>
            <a:pPr lvl="1" eaLnBrk="1" hangingPunct="1">
              <a:lnSpc>
                <a:spcPct val="90000"/>
              </a:lnSpc>
            </a:pPr>
            <a:r>
              <a:rPr lang="en-US" altLang="en-US" sz="2200"/>
              <a:t>This technique saves lot of operating time also.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EA32AE4-9FD4-3AEF-CF11-32624CA9D6AF}"/>
              </a:ext>
            </a:extLst>
          </p:cNvPr>
          <p:cNvSpPr>
            <a:spLocks noGrp="1" noChangeArrowheads="1"/>
          </p:cNvSpPr>
          <p:nvPr>
            <p:ph type="title"/>
          </p:nvPr>
        </p:nvSpPr>
        <p:spPr/>
        <p:txBody>
          <a:bodyPr/>
          <a:lstStyle/>
          <a:p>
            <a:pPr eaLnBrk="1" hangingPunct="1"/>
            <a:r>
              <a:rPr lang="en-US" altLang="en-US" sz="2800" b="1"/>
              <a:t>REVERSE FLARING TECHNIQUE (WEINE 1989)</a:t>
            </a:r>
          </a:p>
        </p:txBody>
      </p:sp>
      <p:sp>
        <p:nvSpPr>
          <p:cNvPr id="32771" name="Rectangle 3">
            <a:extLst>
              <a:ext uri="{FF2B5EF4-FFF2-40B4-BE49-F238E27FC236}">
                <a16:creationId xmlns:a16="http://schemas.microsoft.com/office/drawing/2014/main" id="{1EB0DBFC-1EE9-D546-BA9A-B1FF31002DDC}"/>
              </a:ext>
            </a:extLst>
          </p:cNvPr>
          <p:cNvSpPr>
            <a:spLocks noGrp="1" noChangeArrowheads="1"/>
          </p:cNvSpPr>
          <p:nvPr>
            <p:ph idx="1"/>
          </p:nvPr>
        </p:nvSpPr>
        <p:spPr>
          <a:xfrm>
            <a:off x="1905000" y="1295401"/>
            <a:ext cx="8305800" cy="4830763"/>
          </a:xfrm>
        </p:spPr>
        <p:txBody>
          <a:bodyPr/>
          <a:lstStyle/>
          <a:p>
            <a:pPr eaLnBrk="1" hangingPunct="1"/>
            <a:r>
              <a:rPr lang="en-US" altLang="en-US" sz="2400"/>
              <a:t>Utilizes the flaring technique long before the completion of the  apical portion of the preparation </a:t>
            </a:r>
          </a:p>
          <a:p>
            <a:pPr eaLnBrk="1" hangingPunct="1"/>
            <a:r>
              <a:rPr lang="en-US" altLang="en-US" sz="2400"/>
              <a:t>The dentist minimally enlarges the apical portion and then widens the coronal portion prior to completing the apical portion</a:t>
            </a:r>
          </a:p>
          <a:p>
            <a:pPr eaLnBrk="1" hangingPunct="1"/>
            <a:r>
              <a:rPr lang="en-US" altLang="en-US" sz="2400"/>
              <a:t>May be achieved by  a rotary instrument  or by hand instruments.</a:t>
            </a:r>
          </a:p>
          <a:p>
            <a:pPr eaLnBrk="1" hangingPunct="1"/>
            <a:r>
              <a:rPr lang="en-US" altLang="en-US" sz="2400"/>
              <a:t>Very useful in curved canals and seems to simplify and lessen the time required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C8425C8-B0C2-E887-6090-6911B5DD9288}"/>
              </a:ext>
            </a:extLst>
          </p:cNvPr>
          <p:cNvSpPr>
            <a:spLocks noGrp="1" noChangeArrowheads="1"/>
          </p:cNvSpPr>
          <p:nvPr>
            <p:ph type="title"/>
          </p:nvPr>
        </p:nvSpPr>
        <p:spPr/>
        <p:txBody>
          <a:bodyPr/>
          <a:lstStyle/>
          <a:p>
            <a:pPr eaLnBrk="1" hangingPunct="1"/>
            <a:r>
              <a:rPr lang="en-US" altLang="en-US" sz="2800" b="1"/>
              <a:t>PREFLARING TECHNIQUE (Gerstein et al 1982)</a:t>
            </a:r>
            <a:r>
              <a:rPr lang="en-US" altLang="en-US" sz="2800"/>
              <a:t> </a:t>
            </a:r>
          </a:p>
        </p:txBody>
      </p:sp>
      <p:sp>
        <p:nvSpPr>
          <p:cNvPr id="33795" name="Rectangle 3">
            <a:extLst>
              <a:ext uri="{FF2B5EF4-FFF2-40B4-BE49-F238E27FC236}">
                <a16:creationId xmlns:a16="http://schemas.microsoft.com/office/drawing/2014/main" id="{39F6406B-9CC3-2E9D-7FD7-27463764050E}"/>
              </a:ext>
            </a:extLst>
          </p:cNvPr>
          <p:cNvSpPr>
            <a:spLocks noGrp="1" noChangeArrowheads="1"/>
          </p:cNvSpPr>
          <p:nvPr>
            <p:ph idx="1"/>
          </p:nvPr>
        </p:nvSpPr>
        <p:spPr/>
        <p:txBody>
          <a:bodyPr/>
          <a:lstStyle/>
          <a:p>
            <a:pPr eaLnBrk="1" hangingPunct="1"/>
            <a:r>
              <a:rPr lang="en-US" altLang="en-US"/>
              <a:t> </a:t>
            </a:r>
            <a:r>
              <a:rPr lang="en-US" altLang="en-US" sz="2400"/>
              <a:t>similar to reverse flaring technique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1779DFC7-9C9B-EE04-B4EA-0F6AB2E46A41}"/>
              </a:ext>
            </a:extLst>
          </p:cNvPr>
          <p:cNvSpPr>
            <a:spLocks noGrp="1" noChangeArrowheads="1"/>
          </p:cNvSpPr>
          <p:nvPr>
            <p:ph type="title"/>
          </p:nvPr>
        </p:nvSpPr>
        <p:spPr/>
        <p:txBody>
          <a:bodyPr/>
          <a:lstStyle/>
          <a:p>
            <a:pPr eaLnBrk="1" hangingPunct="1"/>
            <a:r>
              <a:rPr lang="en-US" altLang="en-US" dirty="0"/>
              <a:t>TAKE HOME MESSAGE</a:t>
            </a:r>
          </a:p>
        </p:txBody>
      </p:sp>
      <p:sp>
        <p:nvSpPr>
          <p:cNvPr id="66563" name="Rectangle 3">
            <a:extLst>
              <a:ext uri="{FF2B5EF4-FFF2-40B4-BE49-F238E27FC236}">
                <a16:creationId xmlns:a16="http://schemas.microsoft.com/office/drawing/2014/main" id="{A7BB7F37-85E8-360B-D940-86288AAC3703}"/>
              </a:ext>
            </a:extLst>
          </p:cNvPr>
          <p:cNvSpPr>
            <a:spLocks noGrp="1" noChangeArrowheads="1"/>
          </p:cNvSpPr>
          <p:nvPr>
            <p:ph idx="1"/>
          </p:nvPr>
        </p:nvSpPr>
        <p:spPr/>
        <p:txBody>
          <a:bodyPr/>
          <a:lstStyle/>
          <a:p>
            <a:pPr eaLnBrk="1" hangingPunct="1">
              <a:lnSpc>
                <a:spcPct val="90000"/>
              </a:lnSpc>
            </a:pPr>
            <a:r>
              <a:rPr lang="en-US" altLang="en-US" sz="2400" dirty="0"/>
              <a:t>Careful cases selection and proper and thorough adherence to standard endodontic principles, with no shortcuts, should results in successful single-visit treatment.  Only skilled and experienced operators should perform this treatment keeping in mind the major factor. </a:t>
            </a:r>
          </a:p>
          <a:p>
            <a:pPr eaLnBrk="1" hangingPunct="1">
              <a:lnSpc>
                <a:spcPct val="90000"/>
              </a:lnSpc>
            </a:pPr>
            <a:r>
              <a:rPr lang="en-US" altLang="en-US" sz="2400" dirty="0"/>
              <a:t>	</a:t>
            </a:r>
            <a:r>
              <a:rPr lang="en-US" altLang="en-US" sz="2400" dirty="0" err="1">
                <a:solidFill>
                  <a:srgbClr val="FF3399"/>
                </a:solidFill>
              </a:rPr>
              <a:t>Wolch</a:t>
            </a:r>
            <a:r>
              <a:rPr lang="en-US" altLang="en-US" sz="2400" dirty="0"/>
              <a:t> said that :  </a:t>
            </a:r>
            <a:r>
              <a:rPr lang="en-US" altLang="en-US" sz="2400" dirty="0">
                <a:solidFill>
                  <a:schemeClr val="accent2"/>
                </a:solidFill>
              </a:rPr>
              <a:t>“In the treatment of any disease, a cure can only be effected if the cause is removed</a:t>
            </a:r>
            <a:r>
              <a:rPr lang="en-US" altLang="en-US" sz="2400" dirty="0"/>
              <a:t>”. Since endodontic diseases originates from an infected or affected pulp, it is mandatory that the root canal must be thoroughly and carefully debrided and obturated.   This is fairly done by single visit endodontic treatment. </a:t>
            </a:r>
          </a:p>
          <a:p>
            <a:pPr eaLnBrk="1" hangingPunct="1">
              <a:lnSpc>
                <a:spcPct val="90000"/>
              </a:lnSpc>
              <a:buFontTx/>
              <a:buNone/>
            </a:pPr>
            <a:endParaRPr lang="en-US" alt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99DCC-1F83-501C-64BE-E000FD67B174}"/>
              </a:ext>
            </a:extLst>
          </p:cNvPr>
          <p:cNvSpPr>
            <a:spLocks noGrp="1"/>
          </p:cNvSpPr>
          <p:nvPr>
            <p:ph type="title"/>
          </p:nvPr>
        </p:nvSpPr>
        <p:spPr/>
        <p:txBody>
          <a:bodyPr/>
          <a:lstStyle/>
          <a:p>
            <a:r>
              <a:rPr lang="en-IN" dirty="0"/>
              <a:t>QUESTIONS</a:t>
            </a:r>
          </a:p>
        </p:txBody>
      </p:sp>
      <p:sp>
        <p:nvSpPr>
          <p:cNvPr id="3" name="Content Placeholder 2">
            <a:extLst>
              <a:ext uri="{FF2B5EF4-FFF2-40B4-BE49-F238E27FC236}">
                <a16:creationId xmlns:a16="http://schemas.microsoft.com/office/drawing/2014/main" id="{AA7BDB99-EA76-29B2-F655-CA0E3212A233}"/>
              </a:ext>
            </a:extLst>
          </p:cNvPr>
          <p:cNvSpPr>
            <a:spLocks noGrp="1"/>
          </p:cNvSpPr>
          <p:nvPr>
            <p:ph idx="1"/>
          </p:nvPr>
        </p:nvSpPr>
        <p:spPr/>
        <p:txBody>
          <a:bodyPr/>
          <a:lstStyle/>
          <a:p>
            <a:r>
              <a:rPr lang="en-IN" dirty="0"/>
              <a:t>What are the indications of single visit endodontics?</a:t>
            </a:r>
          </a:p>
          <a:p>
            <a:r>
              <a:rPr lang="en-IN" dirty="0"/>
              <a:t>Give the criteria for case selection in single visit endodontics?</a:t>
            </a:r>
          </a:p>
          <a:p>
            <a:r>
              <a:rPr lang="en-IN" dirty="0"/>
              <a:t>What are different techniques used in case of single visit endodontics?</a:t>
            </a:r>
          </a:p>
        </p:txBody>
      </p:sp>
    </p:spTree>
    <p:extLst>
      <p:ext uri="{BB962C8B-B14F-4D97-AF65-F5344CB8AC3E}">
        <p14:creationId xmlns:p14="http://schemas.microsoft.com/office/powerpoint/2010/main" val="2841191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2E93F-A55D-43B9-28DB-38F724C2AEB4}"/>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2E4638BC-4F7A-408E-0685-DF49145B7837}"/>
              </a:ext>
            </a:extLst>
          </p:cNvPr>
          <p:cNvSpPr>
            <a:spLocks noGrp="1"/>
          </p:cNvSpPr>
          <p:nvPr>
            <p:ph idx="1"/>
          </p:nvPr>
        </p:nvSpPr>
        <p:spPr/>
        <p:txBody>
          <a:bodyPr/>
          <a:lstStyle/>
          <a:p>
            <a:r>
              <a:rPr lang="en-IN" dirty="0"/>
              <a:t>Pathways of pulp – </a:t>
            </a:r>
            <a:r>
              <a:rPr lang="en-IN" dirty="0" err="1"/>
              <a:t>cohen</a:t>
            </a:r>
            <a:endParaRPr lang="en-IN" dirty="0"/>
          </a:p>
          <a:p>
            <a:r>
              <a:rPr lang="en-IN" dirty="0"/>
              <a:t>Ingles </a:t>
            </a:r>
            <a:r>
              <a:rPr lang="en-IN" dirty="0" err="1"/>
              <a:t>endodntics</a:t>
            </a:r>
            <a:endParaRPr lang="en-IN" dirty="0"/>
          </a:p>
          <a:p>
            <a:r>
              <a:rPr lang="en-IN" dirty="0"/>
              <a:t>Grossman </a:t>
            </a:r>
            <a:r>
              <a:rPr lang="en-IN" dirty="0" err="1"/>
              <a:t>endodntic</a:t>
            </a:r>
            <a:r>
              <a:rPr lang="en-IN" dirty="0"/>
              <a:t> practice</a:t>
            </a:r>
          </a:p>
          <a:p>
            <a:r>
              <a:rPr lang="en-IN" dirty="0"/>
              <a:t>Textbook of endodontics – Nisha </a:t>
            </a:r>
            <a:r>
              <a:rPr lang="en-IN" dirty="0" err="1"/>
              <a:t>garg</a:t>
            </a:r>
            <a:endParaRPr lang="en-IN" dirty="0"/>
          </a:p>
        </p:txBody>
      </p:sp>
    </p:spTree>
    <p:extLst>
      <p:ext uri="{BB962C8B-B14F-4D97-AF65-F5344CB8AC3E}">
        <p14:creationId xmlns:p14="http://schemas.microsoft.com/office/powerpoint/2010/main" val="2980438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a16="http://schemas.microsoft.com/office/drawing/2014/main" id="{FFF10269-D6E5-7387-FC94-AF3972E65949}"/>
              </a:ext>
            </a:extLst>
          </p:cNvPr>
          <p:cNvSpPr>
            <a:spLocks noGrp="1"/>
          </p:cNvSpPr>
          <p:nvPr>
            <p:ph type="title"/>
          </p:nvPr>
        </p:nvSpPr>
        <p:spPr/>
        <p:txBody>
          <a:bodyPr/>
          <a:lstStyle/>
          <a:p>
            <a:pPr eaLnBrk="1" hangingPunct="1"/>
            <a:endParaRPr lang="en-IN" altLang="en-US"/>
          </a:p>
        </p:txBody>
      </p:sp>
      <p:sp>
        <p:nvSpPr>
          <p:cNvPr id="67587" name="Content Placeholder 2">
            <a:extLst>
              <a:ext uri="{FF2B5EF4-FFF2-40B4-BE49-F238E27FC236}">
                <a16:creationId xmlns:a16="http://schemas.microsoft.com/office/drawing/2014/main" id="{BE9280EB-75B2-B19A-1D02-65C993054200}"/>
              </a:ext>
            </a:extLst>
          </p:cNvPr>
          <p:cNvSpPr>
            <a:spLocks noGrp="1"/>
          </p:cNvSpPr>
          <p:nvPr>
            <p:ph idx="1"/>
          </p:nvPr>
        </p:nvSpPr>
        <p:spPr>
          <a:xfrm>
            <a:off x="1981200" y="2743201"/>
            <a:ext cx="8229600" cy="3382963"/>
          </a:xfrm>
        </p:spPr>
        <p:txBody>
          <a:bodyPr/>
          <a:lstStyle/>
          <a:p>
            <a:pPr eaLnBrk="1" hangingPunct="1">
              <a:buFontTx/>
              <a:buNone/>
            </a:pPr>
            <a:r>
              <a:rPr lang="en-IN" altLang="en-US" sz="5400" dirty="0"/>
              <a:t>          </a:t>
            </a:r>
            <a:r>
              <a:rPr lang="en-IN" altLang="en-US" sz="6000" dirty="0"/>
              <a:t>THANK YOU</a:t>
            </a:r>
            <a:endParaRPr lang="en-IN" altLang="en-US"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0570BFD1-0863-9731-09D4-76DADBAFC285}"/>
              </a:ext>
            </a:extLst>
          </p:cNvPr>
          <p:cNvSpPr>
            <a:spLocks noGrp="1" noChangeArrowheads="1"/>
          </p:cNvSpPr>
          <p:nvPr>
            <p:ph idx="1"/>
          </p:nvPr>
        </p:nvSpPr>
        <p:spPr>
          <a:xfrm>
            <a:off x="1905000" y="838201"/>
            <a:ext cx="8763000" cy="5287963"/>
          </a:xfrm>
        </p:spPr>
        <p:txBody>
          <a:bodyPr>
            <a:normAutofit lnSpcReduction="10000"/>
          </a:bodyPr>
          <a:lstStyle/>
          <a:p>
            <a:pPr eaLnBrk="1" hangingPunct="1">
              <a:lnSpc>
                <a:spcPct val="110000"/>
              </a:lnSpc>
            </a:pPr>
            <a:r>
              <a:rPr lang="en-US" altLang="en-US" sz="2400" b="1"/>
              <a:t>Bio-Mechanical Techniques used</a:t>
            </a:r>
          </a:p>
          <a:p>
            <a:pPr eaLnBrk="1" hangingPunct="1">
              <a:lnSpc>
                <a:spcPct val="110000"/>
              </a:lnSpc>
              <a:buFontTx/>
              <a:buNone/>
            </a:pPr>
            <a:r>
              <a:rPr lang="en-US" altLang="en-US" sz="2400" b="1"/>
              <a:t>- </a:t>
            </a:r>
            <a:r>
              <a:rPr lang="en-US" altLang="en-US" sz="2400"/>
              <a:t>The crown –down pressure less technique (Marshall and Papin 1980), </a:t>
            </a:r>
          </a:p>
          <a:p>
            <a:pPr eaLnBrk="1" hangingPunct="1">
              <a:lnSpc>
                <a:spcPct val="110000"/>
              </a:lnSpc>
              <a:buFontTx/>
              <a:buNone/>
            </a:pPr>
            <a:r>
              <a:rPr lang="en-US" altLang="en-US" sz="2400"/>
              <a:t>-The step down technique (Goerig et al 1982),</a:t>
            </a:r>
          </a:p>
          <a:p>
            <a:pPr eaLnBrk="1" hangingPunct="1">
              <a:lnSpc>
                <a:spcPct val="110000"/>
              </a:lnSpc>
              <a:buFontTx/>
              <a:buNone/>
            </a:pPr>
            <a:r>
              <a:rPr lang="en-US" altLang="en-US" sz="2400"/>
              <a:t>-The preflaring technique (Gerstein 1983), </a:t>
            </a:r>
          </a:p>
          <a:p>
            <a:pPr eaLnBrk="1" hangingPunct="1">
              <a:lnSpc>
                <a:spcPct val="110000"/>
              </a:lnSpc>
              <a:buFontTx/>
              <a:buNone/>
            </a:pPr>
            <a:r>
              <a:rPr lang="en-US" altLang="en-US" sz="2400"/>
              <a:t>-The double flare technique (Fava 1983) and </a:t>
            </a:r>
          </a:p>
          <a:p>
            <a:pPr eaLnBrk="1" hangingPunct="1">
              <a:lnSpc>
                <a:spcPct val="110000"/>
              </a:lnSpc>
              <a:buFontTx/>
              <a:buNone/>
            </a:pPr>
            <a:r>
              <a:rPr lang="en-US" altLang="en-US" sz="2400"/>
              <a:t>-The reverse flaring technique (Weine 1989).  </a:t>
            </a:r>
          </a:p>
          <a:p>
            <a:pPr eaLnBrk="1" hangingPunct="1">
              <a:lnSpc>
                <a:spcPct val="110000"/>
              </a:lnSpc>
              <a:buFontTx/>
              <a:buNone/>
            </a:pPr>
            <a:endParaRPr lang="en-US" altLang="en-US" sz="2400" b="1"/>
          </a:p>
          <a:p>
            <a:pPr eaLnBrk="1" hangingPunct="1">
              <a:lnSpc>
                <a:spcPct val="110000"/>
              </a:lnSpc>
            </a:pPr>
            <a:r>
              <a:rPr lang="en-US" altLang="en-US" sz="2400" b="1"/>
              <a:t>Use of ultrasonics </a:t>
            </a:r>
          </a:p>
          <a:p>
            <a:pPr eaLnBrk="1" hangingPunct="1">
              <a:lnSpc>
                <a:spcPct val="110000"/>
              </a:lnSpc>
              <a:buFontTx/>
              <a:buNone/>
            </a:pPr>
            <a:endParaRPr lang="en-US" altLang="en-US" sz="2400" b="1"/>
          </a:p>
          <a:p>
            <a:pPr eaLnBrk="1" hangingPunct="1">
              <a:lnSpc>
                <a:spcPct val="110000"/>
              </a:lnSpc>
            </a:pPr>
            <a:r>
              <a:rPr lang="de-DE" altLang="en-US" sz="2400" b="1"/>
              <a:t>Endox</a:t>
            </a:r>
            <a:r>
              <a:rPr lang="it-IT" altLang="en-US" sz="2400" b="1">
                <a:sym typeface="Symbol" panose="05050102010706020507" pitchFamily="18" charset="2"/>
              </a:rPr>
              <a:t></a:t>
            </a:r>
            <a:r>
              <a:rPr lang="de-DE" altLang="en-US" sz="2400" b="1"/>
              <a:t> Endodontic System</a:t>
            </a:r>
            <a:endParaRPr lang="en-US" altLang="en-US" sz="24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C820DAF-7616-E7A4-6379-5B9A37EC1C3F}"/>
              </a:ext>
            </a:extLst>
          </p:cNvPr>
          <p:cNvSpPr>
            <a:spLocks noGrp="1" noChangeArrowheads="1"/>
          </p:cNvSpPr>
          <p:nvPr>
            <p:ph type="title"/>
          </p:nvPr>
        </p:nvSpPr>
        <p:spPr/>
        <p:txBody>
          <a:bodyPr/>
          <a:lstStyle/>
          <a:p>
            <a:pPr eaLnBrk="1" hangingPunct="1"/>
            <a:endParaRPr lang="en-US" altLang="en-US"/>
          </a:p>
        </p:txBody>
      </p:sp>
      <p:sp>
        <p:nvSpPr>
          <p:cNvPr id="5123" name="Rectangle 3">
            <a:extLst>
              <a:ext uri="{FF2B5EF4-FFF2-40B4-BE49-F238E27FC236}">
                <a16:creationId xmlns:a16="http://schemas.microsoft.com/office/drawing/2014/main" id="{A235F424-D524-E56B-119B-2FEF603D68C5}"/>
              </a:ext>
            </a:extLst>
          </p:cNvPr>
          <p:cNvSpPr>
            <a:spLocks noGrp="1" noChangeArrowheads="1"/>
          </p:cNvSpPr>
          <p:nvPr>
            <p:ph idx="1"/>
          </p:nvPr>
        </p:nvSpPr>
        <p:spPr/>
        <p:txBody>
          <a:bodyPr/>
          <a:lstStyle/>
          <a:p>
            <a:pPr eaLnBrk="1" hangingPunct="1">
              <a:lnSpc>
                <a:spcPct val="130000"/>
              </a:lnSpc>
            </a:pPr>
            <a:r>
              <a:rPr lang="en-US" altLang="en-US" sz="2400" b="1"/>
              <a:t>Post-operative pain and Flare-ups</a:t>
            </a:r>
          </a:p>
          <a:p>
            <a:pPr eaLnBrk="1" hangingPunct="1">
              <a:lnSpc>
                <a:spcPct val="130000"/>
              </a:lnSpc>
            </a:pPr>
            <a:r>
              <a:rPr lang="en-US" altLang="en-US" sz="2400" b="1"/>
              <a:t>Success rates and failures </a:t>
            </a:r>
          </a:p>
          <a:p>
            <a:pPr eaLnBrk="1" hangingPunct="1">
              <a:lnSpc>
                <a:spcPct val="130000"/>
              </a:lnSpc>
            </a:pPr>
            <a:r>
              <a:rPr lang="en-US" altLang="en-US" sz="2400" b="1"/>
              <a:t>Survey results </a:t>
            </a:r>
          </a:p>
          <a:p>
            <a:pPr eaLnBrk="1" hangingPunct="1">
              <a:lnSpc>
                <a:spcPct val="130000"/>
              </a:lnSpc>
            </a:pPr>
            <a:r>
              <a:rPr lang="en-US" altLang="en-US" sz="2400" b="1"/>
              <a:t>One vs. Several visits</a:t>
            </a:r>
          </a:p>
          <a:p>
            <a:pPr eaLnBrk="1" hangingPunct="1">
              <a:lnSpc>
                <a:spcPct val="130000"/>
              </a:lnSpc>
            </a:pPr>
            <a:r>
              <a:rPr lang="en-US" altLang="en-US" sz="2400" b="1"/>
              <a:t>Conclusion</a:t>
            </a:r>
            <a:r>
              <a:rPr lang="en-US" altLang="en-US" sz="3600"/>
              <a:t> </a:t>
            </a:r>
          </a:p>
          <a:p>
            <a:pPr eaLnBrk="1" hangingPunct="1">
              <a:buFontTx/>
              <a:buNone/>
            </a:pPr>
            <a:endParaRPr lang="en-US" altLang="en-US" sz="3600"/>
          </a:p>
          <a:p>
            <a:pPr eaLnBrk="1" hangingPunct="1"/>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E417887-15D2-8781-0610-C37696BC4967}"/>
              </a:ext>
            </a:extLst>
          </p:cNvPr>
          <p:cNvSpPr>
            <a:spLocks noGrp="1" noChangeArrowheads="1"/>
          </p:cNvSpPr>
          <p:nvPr>
            <p:ph type="title"/>
          </p:nvPr>
        </p:nvSpPr>
        <p:spPr/>
        <p:txBody>
          <a:bodyPr/>
          <a:lstStyle/>
          <a:p>
            <a:pPr eaLnBrk="1" hangingPunct="1"/>
            <a:r>
              <a:rPr lang="en-US" altLang="en-US" b="1"/>
              <a:t>Introduction</a:t>
            </a:r>
          </a:p>
        </p:txBody>
      </p:sp>
      <p:sp>
        <p:nvSpPr>
          <p:cNvPr id="6147" name="Rectangle 3">
            <a:extLst>
              <a:ext uri="{FF2B5EF4-FFF2-40B4-BE49-F238E27FC236}">
                <a16:creationId xmlns:a16="http://schemas.microsoft.com/office/drawing/2014/main" id="{9AC7AE81-E16B-1FDC-85F7-704949233A5E}"/>
              </a:ext>
            </a:extLst>
          </p:cNvPr>
          <p:cNvSpPr>
            <a:spLocks noGrp="1" noChangeArrowheads="1"/>
          </p:cNvSpPr>
          <p:nvPr>
            <p:ph idx="1"/>
          </p:nvPr>
        </p:nvSpPr>
        <p:spPr>
          <a:xfrm>
            <a:off x="1524000" y="1219201"/>
            <a:ext cx="8229600" cy="4525963"/>
          </a:xfrm>
        </p:spPr>
        <p:txBody>
          <a:bodyPr/>
          <a:lstStyle/>
          <a:p>
            <a:pPr eaLnBrk="1" hangingPunct="1"/>
            <a:endParaRPr lang="en-US" altLang="en-US" b="1"/>
          </a:p>
          <a:p>
            <a:pPr algn="just" eaLnBrk="1" hangingPunct="1"/>
            <a:r>
              <a:rPr lang="en-US" altLang="en-US" b="1"/>
              <a:t>	</a:t>
            </a:r>
            <a:r>
              <a:rPr lang="en-US" altLang="en-US" sz="2400"/>
              <a:t>Completing the endodontic treatment in a single visit is an old concept since 100 years. In the recent years single visit – appointment endodontics has gained increased acceptance as the best treatment for many cases.  Recent studies have also shown that there is no difference in quality of treatment, incidence of post-treatment complications, or success rates between single-visit and multiple visit root canal treatment.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CA5B1B4C-CCB0-D370-147E-C0468573C0C3}"/>
              </a:ext>
            </a:extLst>
          </p:cNvPr>
          <p:cNvSpPr>
            <a:spLocks noGrp="1" noChangeArrowheads="1"/>
          </p:cNvSpPr>
          <p:nvPr>
            <p:ph idx="1"/>
          </p:nvPr>
        </p:nvSpPr>
        <p:spPr>
          <a:xfrm>
            <a:off x="1524000" y="914401"/>
            <a:ext cx="8229600" cy="4525963"/>
          </a:xfrm>
        </p:spPr>
        <p:txBody>
          <a:bodyPr/>
          <a:lstStyle/>
          <a:p>
            <a:pPr algn="just" eaLnBrk="1" hangingPunct="1"/>
            <a:r>
              <a:rPr lang="en-US" altLang="en-US" sz="2400"/>
              <a:t>Many dentists nowadays are preferring single visit endodontic treatment because of  many advantages.  Perhaps, the most important advantage is the prevention of </a:t>
            </a:r>
            <a:r>
              <a:rPr lang="en-US" altLang="en-US" sz="2400">
                <a:solidFill>
                  <a:srgbClr val="A50021"/>
                </a:solidFill>
              </a:rPr>
              <a:t>root canal contamination</a:t>
            </a:r>
            <a:r>
              <a:rPr lang="en-US" altLang="en-US" sz="2400"/>
              <a:t> and </a:t>
            </a:r>
            <a:r>
              <a:rPr lang="en-US" altLang="en-US" sz="2400">
                <a:solidFill>
                  <a:srgbClr val="A50021"/>
                </a:solidFill>
              </a:rPr>
              <a:t>bacterial re-growth</a:t>
            </a:r>
            <a:r>
              <a:rPr lang="en-US" altLang="en-US" sz="2400"/>
              <a:t> that can occur when the treatment is prolonged over an extended period. </a:t>
            </a:r>
          </a:p>
        </p:txBody>
      </p:sp>
      <p:pic>
        <p:nvPicPr>
          <p:cNvPr id="7171" name="Picture 4" descr="toothanimation">
            <a:extLst>
              <a:ext uri="{FF2B5EF4-FFF2-40B4-BE49-F238E27FC236}">
                <a16:creationId xmlns:a16="http://schemas.microsoft.com/office/drawing/2014/main" id="{4A7DC340-81F7-B048-6BDD-63C8D25F247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1" y="3276600"/>
            <a:ext cx="1724025"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081AB8D-D811-ABB3-7FAD-826254215ABB}"/>
              </a:ext>
            </a:extLst>
          </p:cNvPr>
          <p:cNvSpPr>
            <a:spLocks noGrp="1" noChangeArrowheads="1"/>
          </p:cNvSpPr>
          <p:nvPr>
            <p:ph type="title"/>
          </p:nvPr>
        </p:nvSpPr>
        <p:spPr/>
        <p:txBody>
          <a:bodyPr/>
          <a:lstStyle/>
          <a:p>
            <a:pPr eaLnBrk="1" hangingPunct="1"/>
            <a:r>
              <a:rPr lang="en-US" altLang="en-US"/>
              <a:t>DEFINITION</a:t>
            </a:r>
          </a:p>
        </p:txBody>
      </p:sp>
      <p:sp>
        <p:nvSpPr>
          <p:cNvPr id="8195" name="Rectangle 3">
            <a:extLst>
              <a:ext uri="{FF2B5EF4-FFF2-40B4-BE49-F238E27FC236}">
                <a16:creationId xmlns:a16="http://schemas.microsoft.com/office/drawing/2014/main" id="{CF54C86D-434E-B3B6-DEB2-1F3A13B58497}"/>
              </a:ext>
            </a:extLst>
          </p:cNvPr>
          <p:cNvSpPr>
            <a:spLocks noGrp="1" noChangeArrowheads="1"/>
          </p:cNvSpPr>
          <p:nvPr>
            <p:ph idx="1"/>
          </p:nvPr>
        </p:nvSpPr>
        <p:spPr>
          <a:xfrm>
            <a:off x="1981200" y="1752601"/>
            <a:ext cx="8229600" cy="4525963"/>
          </a:xfrm>
        </p:spPr>
        <p:txBody>
          <a:bodyPr/>
          <a:lstStyle/>
          <a:p>
            <a:pPr algn="just" eaLnBrk="1" hangingPunct="1"/>
            <a:r>
              <a:rPr lang="en-US" altLang="en-US" sz="2400"/>
              <a:t>Single visit endodontic therapy is defined as the conservative ,non surgical treatment of an endodontically  involved tooth consisting of complete biomechanical preparation and obturation of the root canal system in one visit.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3AB9C4B-E076-6346-5C1E-A4B93DAB3CC6}"/>
              </a:ext>
            </a:extLst>
          </p:cNvPr>
          <p:cNvSpPr>
            <a:spLocks noGrp="1" noChangeArrowheads="1"/>
          </p:cNvSpPr>
          <p:nvPr>
            <p:ph type="title"/>
          </p:nvPr>
        </p:nvSpPr>
        <p:spPr>
          <a:xfrm>
            <a:off x="1981200" y="0"/>
            <a:ext cx="8229600" cy="1143000"/>
          </a:xfrm>
        </p:spPr>
        <p:txBody>
          <a:bodyPr/>
          <a:lstStyle/>
          <a:p>
            <a:pPr eaLnBrk="1" hangingPunct="1"/>
            <a:r>
              <a:rPr lang="en-US" altLang="en-US" sz="3200"/>
              <a:t>HISTORY</a:t>
            </a:r>
          </a:p>
        </p:txBody>
      </p:sp>
      <p:sp>
        <p:nvSpPr>
          <p:cNvPr id="9219" name="Rectangle 3">
            <a:extLst>
              <a:ext uri="{FF2B5EF4-FFF2-40B4-BE49-F238E27FC236}">
                <a16:creationId xmlns:a16="http://schemas.microsoft.com/office/drawing/2014/main" id="{1E0BD2F9-4215-B0C9-EB99-FA864D03B2AB}"/>
              </a:ext>
            </a:extLst>
          </p:cNvPr>
          <p:cNvSpPr>
            <a:spLocks noGrp="1" noChangeArrowheads="1"/>
          </p:cNvSpPr>
          <p:nvPr>
            <p:ph idx="1"/>
          </p:nvPr>
        </p:nvSpPr>
        <p:spPr>
          <a:xfrm>
            <a:off x="1524000" y="990601"/>
            <a:ext cx="9144000" cy="4525963"/>
          </a:xfrm>
        </p:spPr>
        <p:txBody>
          <a:bodyPr/>
          <a:lstStyle/>
          <a:p>
            <a:pPr algn="just" eaLnBrk="1" hangingPunct="1">
              <a:lnSpc>
                <a:spcPct val="90000"/>
              </a:lnSpc>
              <a:buFontTx/>
              <a:buNone/>
            </a:pPr>
            <a:r>
              <a:rPr lang="en-US" altLang="en-US" sz="2400"/>
              <a:t>   Historically the single visit procedure can be traced through the literature for at least 100 yrs .Although the concept remained constant ,the technique varied.</a:t>
            </a:r>
          </a:p>
          <a:p>
            <a:pPr algn="just" eaLnBrk="1" hangingPunct="1">
              <a:lnSpc>
                <a:spcPct val="90000"/>
              </a:lnSpc>
              <a:buFontTx/>
              <a:buNone/>
            </a:pPr>
            <a:endParaRPr lang="en-US" altLang="en-US" sz="2400"/>
          </a:p>
          <a:p>
            <a:pPr algn="just" eaLnBrk="1" hangingPunct="1">
              <a:lnSpc>
                <a:spcPct val="90000"/>
              </a:lnSpc>
            </a:pPr>
            <a:r>
              <a:rPr lang="en-US" altLang="en-US" sz="2400">
                <a:solidFill>
                  <a:srgbClr val="FF3399"/>
                </a:solidFill>
              </a:rPr>
              <a:t>Dodge</a:t>
            </a:r>
            <a:r>
              <a:rPr lang="en-US" altLang="en-US" sz="2400"/>
              <a:t> described various techniques for single visit. In early years pressure anesthesia was followed by root canal sterilization using hydrogen peroxide and sodium dioxide and subsequently filled with chlorppercha ,guttapercha and formapercha.</a:t>
            </a:r>
          </a:p>
          <a:p>
            <a:pPr algn="just" eaLnBrk="1" hangingPunct="1">
              <a:lnSpc>
                <a:spcPct val="90000"/>
              </a:lnSpc>
              <a:buFontTx/>
              <a:buNone/>
            </a:pPr>
            <a:endParaRPr lang="en-US" altLang="en-US" sz="2400"/>
          </a:p>
          <a:p>
            <a:pPr algn="just" eaLnBrk="1" hangingPunct="1">
              <a:lnSpc>
                <a:spcPct val="90000"/>
              </a:lnSpc>
            </a:pPr>
            <a:r>
              <a:rPr lang="en-US" altLang="en-US" sz="2400"/>
              <a:t>In </a:t>
            </a:r>
            <a:r>
              <a:rPr lang="en-US" altLang="en-US" sz="2400">
                <a:solidFill>
                  <a:srgbClr val="FF3399"/>
                </a:solidFill>
              </a:rPr>
              <a:t>1901- Trallers</a:t>
            </a:r>
            <a:r>
              <a:rPr lang="en-US" altLang="en-US" sz="2400"/>
              <a:t> used biochloride wash ,hot platinum –wire sterilization ,and zinc oxide eugenol and xeroform paste fill.</a:t>
            </a:r>
          </a:p>
          <a:p>
            <a:pPr algn="just" eaLnBrk="1" hangingPunct="1">
              <a:lnSpc>
                <a:spcPct val="90000"/>
              </a:lnSpc>
            </a:pPr>
            <a:endParaRPr lang="en-US" altLang="en-US"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2342</Words>
  <Application>Microsoft Office PowerPoint</Application>
  <PresentationFormat>Widescreen</PresentationFormat>
  <Paragraphs>199</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Algerian</vt:lpstr>
      <vt:lpstr>Arial</vt:lpstr>
      <vt:lpstr>Calibri</vt:lpstr>
      <vt:lpstr>Calibri Light</vt:lpstr>
      <vt:lpstr>Times New Roman</vt:lpstr>
      <vt:lpstr>Wingdings</vt:lpstr>
      <vt:lpstr>Office Theme</vt:lpstr>
      <vt:lpstr>RUNGTA COLLEGE OF DENTAL SCIENCES AND RESEARCH</vt:lpstr>
      <vt:lpstr>Specific learning Objectives </vt:lpstr>
      <vt:lpstr>PowerPoint Presentation</vt:lpstr>
      <vt:lpstr>PowerPoint Presentation</vt:lpstr>
      <vt:lpstr>PowerPoint Presentation</vt:lpstr>
      <vt:lpstr>Introduction</vt:lpstr>
      <vt:lpstr>PowerPoint Presentation</vt:lpstr>
      <vt:lpstr>DEFINITION</vt:lpstr>
      <vt:lpstr>HISTORY</vt:lpstr>
      <vt:lpstr>PowerPoint Presentation</vt:lpstr>
      <vt:lpstr>PowerPoint Presentation</vt:lpstr>
      <vt:lpstr>Guidelines for single – Visit Endodontics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PATIENT CONSENT</vt:lpstr>
      <vt:lpstr>TECHNIQUES FOR CLEANING AND SHAPING USED IN SINGLE – VISIT. </vt:lpstr>
      <vt:lpstr>PowerPoint Presentation</vt:lpstr>
      <vt:lpstr>PowerPoint Presentation</vt:lpstr>
      <vt:lpstr>PowerPoint Presentation</vt:lpstr>
      <vt:lpstr>PowerPoint Presentation</vt:lpstr>
      <vt:lpstr>PowerPoint Presentation</vt:lpstr>
      <vt:lpstr>PowerPoint Presentation</vt:lpstr>
      <vt:lpstr>STEP DOWN TECHNIQUE (George et al 1982)</vt:lpstr>
      <vt:lpstr>PowerPoint Presentation</vt:lpstr>
      <vt:lpstr>PowerPoint Presentation</vt:lpstr>
      <vt:lpstr>REVERSE FLARING TECHNIQUE (WEINE 1989)</vt:lpstr>
      <vt:lpstr>PREFLARING TECHNIQUE (Gerstein et al 1982) </vt:lpstr>
      <vt:lpstr>TAKE HOME MESSAGE</vt:lpstr>
      <vt:lpstr>QUESTIONS</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RUNGTA COLLEGE OF DENTAL SCIENCES AND RESEARCH</dc:title>
  <dc:creator>shalvi wadighare</dc:creator>
  <cp:lastModifiedBy>shalvi wadighare</cp:lastModifiedBy>
  <cp:revision>2</cp:revision>
  <dcterms:created xsi:type="dcterms:W3CDTF">2023-04-17T17:26:56Z</dcterms:created>
  <dcterms:modified xsi:type="dcterms:W3CDTF">2023-04-17T17:33:22Z</dcterms:modified>
</cp:coreProperties>
</file>